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91" r:id="rId2"/>
    <p:sldId id="256" r:id="rId3"/>
    <p:sldId id="257" r:id="rId4"/>
    <p:sldId id="259" r:id="rId5"/>
    <p:sldId id="260" r:id="rId6"/>
    <p:sldId id="263" r:id="rId7"/>
    <p:sldId id="289" r:id="rId8"/>
    <p:sldId id="290" r:id="rId9"/>
    <p:sldId id="265" r:id="rId10"/>
    <p:sldId id="266" r:id="rId11"/>
    <p:sldId id="271" r:id="rId12"/>
    <p:sldId id="274" r:id="rId13"/>
    <p:sldId id="283" r:id="rId14"/>
    <p:sldId id="273" r:id="rId15"/>
    <p:sldId id="285" r:id="rId16"/>
    <p:sldId id="286" r:id="rId17"/>
    <p:sldId id="287" r:id="rId18"/>
    <p:sldId id="288" r:id="rId19"/>
    <p:sldId id="292" r:id="rId20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27" autoAdjust="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185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803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613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994488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782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518444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1254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5463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917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390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69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853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275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224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434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31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97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2/14/2026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151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extranet.kr-vysocina.cz/sportovec-kraje-vysocina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sachhumpolec.cz/" TargetMode="External"/><Relationship Id="rId2" Type="http://schemas.openxmlformats.org/officeDocument/2006/relationships/hyperlink" Target="https://zdarskysach.webnode.cz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oudolen.cz/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609600"/>
            <a:ext cx="6347713" cy="1320800"/>
          </a:xfrm>
        </p:spPr>
        <p:txBody>
          <a:bodyPr>
            <a:normAutofit/>
          </a:bodyPr>
          <a:lstStyle/>
          <a:p>
            <a:r>
              <a:rPr lang="cs-CZ" dirty="0"/>
              <a:t>Propagace šachu</a:t>
            </a:r>
            <a:br>
              <a:rPr lang="cs-CZ" dirty="0"/>
            </a:b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810140"/>
            <a:ext cx="6347713" cy="830423"/>
          </a:xfrm>
        </p:spPr>
        <p:txBody>
          <a:bodyPr>
            <a:normAutofit/>
          </a:bodyPr>
          <a:lstStyle/>
          <a:p>
            <a:r>
              <a:rPr lang="cs-CZ" dirty="0"/>
              <a:t>Vyhlašování nejlepších sportovců v jednotlivých městech (Třebíč, Velká Bíteš …)</a:t>
            </a:r>
          </a:p>
          <a:p>
            <a:endParaRPr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A3074D6-CAE2-3FA0-B8AD-59FD7D798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920" y="2531241"/>
            <a:ext cx="4241544" cy="375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7124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Grantový program KŠSV Šachy na Vysočině</a:t>
            </a:r>
            <a:br>
              <a:rPr lang="cs-CZ" dirty="0"/>
            </a:b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810140"/>
            <a:ext cx="6347713" cy="830423"/>
          </a:xfrm>
        </p:spPr>
        <p:txBody>
          <a:bodyPr>
            <a:normAutofit/>
          </a:bodyPr>
          <a:lstStyle/>
          <a:p>
            <a:r>
              <a:rPr lang="cs-CZ" dirty="0"/>
              <a:t>Pelhřimovský šachový turnaj – pro širokou veřejnost</a:t>
            </a:r>
          </a:p>
          <a:p>
            <a:r>
              <a:rPr lang="cs-CZ" dirty="0"/>
              <a:t>O pelhřimovského pěšce</a:t>
            </a:r>
          </a:p>
          <a:p>
            <a:endParaRPr dirty="0"/>
          </a:p>
        </p:txBody>
      </p:sp>
      <p:pic>
        <p:nvPicPr>
          <p:cNvPr id="6146" name="Picture 2" descr="https://www.kssv.cz/wp-content/uploads/2024/05/IMG-20240413-WA0018-1024x768.jpg">
            <a:extLst>
              <a:ext uri="{FF2B5EF4-FFF2-40B4-BE49-F238E27FC236}">
                <a16:creationId xmlns:a16="http://schemas.microsoft.com/office/drawing/2014/main" id="{39D37B74-77F3-43C7-8FCA-1E5AAFE79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759" y="2559804"/>
            <a:ext cx="3209731" cy="2407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BF92B122-CEDF-1486-D215-2672DFCD5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4108212"/>
            <a:ext cx="3599880" cy="27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6851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Grantový program KŠSV Šachy na Vysočině</a:t>
            </a:r>
            <a:br>
              <a:rPr lang="cs-CZ" dirty="0"/>
            </a:b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810140"/>
            <a:ext cx="6347713" cy="830423"/>
          </a:xfrm>
        </p:spPr>
        <p:txBody>
          <a:bodyPr>
            <a:normAutofit/>
          </a:bodyPr>
          <a:lstStyle/>
          <a:p>
            <a:r>
              <a:rPr lang="cs-CZ" dirty="0" err="1"/>
              <a:t>Pelestrovský</a:t>
            </a:r>
            <a:r>
              <a:rPr lang="cs-CZ" dirty="0"/>
              <a:t> šachový turnaj</a:t>
            </a:r>
          </a:p>
          <a:p>
            <a:r>
              <a:rPr lang="cs-CZ" b="0" i="0" dirty="0">
                <a:solidFill>
                  <a:srgbClr val="3F3F46"/>
                </a:solidFill>
                <a:effectLst/>
                <a:latin typeface="Open Sans" panose="020B0606030504020204" pitchFamily="34" charset="0"/>
              </a:rPr>
              <a:t>Majáles studentů Gymnázia Havlíčkův Brod.</a:t>
            </a:r>
            <a:endParaRPr lang="cs-CZ" dirty="0"/>
          </a:p>
          <a:p>
            <a:endParaRPr lang="cs-CZ" dirty="0"/>
          </a:p>
          <a:p>
            <a:endParaRPr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76BFB13-4396-CE1B-32B8-FCB14B28A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415" y="3429000"/>
            <a:ext cx="2856117" cy="2131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27314E6B-AA8A-53FD-21F5-FE9BE4357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225" y="2796625"/>
            <a:ext cx="3000721" cy="398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675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Grantový program KŠSV Šachy na Vysočině</a:t>
            </a:r>
            <a:br>
              <a:rPr lang="cs-CZ" dirty="0"/>
            </a:br>
            <a:br>
              <a:rPr lang="cs-CZ" dirty="0"/>
            </a:b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8" y="1930400"/>
            <a:ext cx="6347713" cy="830423"/>
          </a:xfrm>
        </p:spPr>
        <p:txBody>
          <a:bodyPr>
            <a:normAutofit/>
          </a:bodyPr>
          <a:lstStyle/>
          <a:p>
            <a:r>
              <a:rPr lang="cs-CZ" dirty="0"/>
              <a:t>TJ Sokol Oudoleň – turnaj O pohár starostky</a:t>
            </a:r>
          </a:p>
          <a:p>
            <a:r>
              <a:rPr lang="cs-CZ" dirty="0"/>
              <a:t>TJ Žďár nad Sázavou – Turnaj mušketýrů</a:t>
            </a:r>
            <a:endParaRPr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02E3902-3513-C304-C227-4FAF6C5CBC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40" y="3030555"/>
            <a:ext cx="2956362" cy="3107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FBBAC1C2-DED1-BE1F-816A-B4B9D6FEB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144" y="3030555"/>
            <a:ext cx="3894566" cy="292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9836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Grantový program KŠSV Šachy na Vysočině</a:t>
            </a:r>
            <a:br>
              <a:rPr lang="cs-CZ" dirty="0"/>
            </a:b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810140"/>
            <a:ext cx="6347713" cy="830423"/>
          </a:xfrm>
        </p:spPr>
        <p:txBody>
          <a:bodyPr>
            <a:normAutofit/>
          </a:bodyPr>
          <a:lstStyle/>
          <a:p>
            <a:r>
              <a:rPr lang="cs-CZ" dirty="0"/>
              <a:t>Třebíčské šachování</a:t>
            </a:r>
          </a:p>
          <a:p>
            <a:r>
              <a:rPr lang="cs-CZ" dirty="0"/>
              <a:t>Jihlavská sportovní neděle</a:t>
            </a:r>
          </a:p>
          <a:p>
            <a:endParaRPr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5DE16FE-1CF2-420A-3247-A238518F8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042" y="3009195"/>
            <a:ext cx="1630840" cy="289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709F9464-0766-7E60-51FC-E4DD22AB6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769" y="3009195"/>
            <a:ext cx="3500601" cy="2899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262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609600"/>
            <a:ext cx="6347713" cy="1320800"/>
          </a:xfrm>
        </p:spPr>
        <p:txBody>
          <a:bodyPr>
            <a:normAutofit/>
          </a:bodyPr>
          <a:lstStyle/>
          <a:p>
            <a:r>
              <a:rPr lang="cs-CZ" dirty="0"/>
              <a:t>Propagace šachu</a:t>
            </a:r>
            <a:br>
              <a:rPr lang="cs-CZ" dirty="0"/>
            </a:b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810140"/>
            <a:ext cx="6347713" cy="830423"/>
          </a:xfrm>
        </p:spPr>
        <p:txBody>
          <a:bodyPr>
            <a:normAutofit/>
          </a:bodyPr>
          <a:lstStyle/>
          <a:p>
            <a:r>
              <a:rPr lang="cs-CZ" dirty="0"/>
              <a:t>Rozhýbejme Pelhřimov aneb volný čas není nuda</a:t>
            </a:r>
          </a:p>
          <a:p>
            <a:endParaRPr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2FE8532-DAE8-2C53-B547-40B9042D6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704" y="2546010"/>
            <a:ext cx="5187696" cy="360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5001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609600"/>
            <a:ext cx="6347713" cy="1320800"/>
          </a:xfrm>
        </p:spPr>
        <p:txBody>
          <a:bodyPr>
            <a:normAutofit/>
          </a:bodyPr>
          <a:lstStyle/>
          <a:p>
            <a:r>
              <a:rPr lang="cs-CZ" dirty="0"/>
              <a:t>Propagace šachu</a:t>
            </a:r>
            <a:br>
              <a:rPr lang="cs-CZ" dirty="0"/>
            </a:b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810140"/>
            <a:ext cx="6347713" cy="830423"/>
          </a:xfrm>
        </p:spPr>
        <p:txBody>
          <a:bodyPr>
            <a:normAutofit/>
          </a:bodyPr>
          <a:lstStyle/>
          <a:p>
            <a:r>
              <a:rPr lang="cs-CZ" dirty="0"/>
              <a:t>Olympijský festival v Českých Budějovicích</a:t>
            </a:r>
            <a:endParaRPr dirty="0"/>
          </a:p>
        </p:txBody>
      </p:sp>
      <p:pic>
        <p:nvPicPr>
          <p:cNvPr id="3074" name="Picture 2" descr="Může jít o obrázek stůl a šachy">
            <a:extLst>
              <a:ext uri="{FF2B5EF4-FFF2-40B4-BE49-F238E27FC236}">
                <a16:creationId xmlns:a16="http://schemas.microsoft.com/office/drawing/2014/main" id="{49407293-D136-5856-9372-4BA30FA5B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354120" y="2825497"/>
            <a:ext cx="4328994" cy="230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ůže jít o obrázek text, kde se píše ACAY OLYMPIJSKY FESTIVAL ИлC OLYMPILJSKYFESTIVAL ሆል LN Фe 수구구 22 M 森 STER">
            <a:extLst>
              <a:ext uri="{FF2B5EF4-FFF2-40B4-BE49-F238E27FC236}">
                <a16:creationId xmlns:a16="http://schemas.microsoft.com/office/drawing/2014/main" id="{901BD781-529D-F1C1-7839-0B3FDF214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262" y="2248054"/>
            <a:ext cx="1563050" cy="338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720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609600"/>
            <a:ext cx="6347713" cy="1320800"/>
          </a:xfrm>
        </p:spPr>
        <p:txBody>
          <a:bodyPr>
            <a:normAutofit/>
          </a:bodyPr>
          <a:lstStyle/>
          <a:p>
            <a:r>
              <a:rPr lang="cs-CZ" dirty="0"/>
              <a:t>Propagace šachu</a:t>
            </a:r>
            <a:br>
              <a:rPr lang="cs-CZ" dirty="0"/>
            </a:b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810140"/>
            <a:ext cx="6347713" cy="830423"/>
          </a:xfrm>
        </p:spPr>
        <p:txBody>
          <a:bodyPr>
            <a:normAutofit/>
          </a:bodyPr>
          <a:lstStyle/>
          <a:p>
            <a:r>
              <a:rPr lang="cs-CZ" dirty="0"/>
              <a:t>1. Reprezentační ples ŠSČR v Pardubicích</a:t>
            </a:r>
            <a:endParaRPr dirty="0"/>
          </a:p>
        </p:txBody>
      </p:sp>
      <p:pic>
        <p:nvPicPr>
          <p:cNvPr id="5122" name="Picture 2" descr="Není k dispozici žádný popis fotky.">
            <a:extLst>
              <a:ext uri="{FF2B5EF4-FFF2-40B4-BE49-F238E27FC236}">
                <a16:creationId xmlns:a16="http://schemas.microsoft.com/office/drawing/2014/main" id="{DCE1BBF2-4333-86AC-D7ED-8FE726C05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8568" y="2288445"/>
            <a:ext cx="3236976" cy="4298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29149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609600"/>
            <a:ext cx="6347713" cy="1320800"/>
          </a:xfrm>
        </p:spPr>
        <p:txBody>
          <a:bodyPr>
            <a:normAutofit/>
          </a:bodyPr>
          <a:lstStyle/>
          <a:p>
            <a:r>
              <a:rPr lang="cs-CZ" dirty="0"/>
              <a:t>Propagace šachu </a:t>
            </a:r>
            <a:br>
              <a:rPr lang="cs-CZ" dirty="0"/>
            </a:b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810140"/>
            <a:ext cx="6347713" cy="3767700"/>
          </a:xfrm>
        </p:spPr>
        <p:txBody>
          <a:bodyPr>
            <a:normAutofit/>
          </a:bodyPr>
          <a:lstStyle/>
          <a:p>
            <a:r>
              <a:rPr lang="cs-CZ" b="1" dirty="0"/>
              <a:t>Sportovec Kraje Vysočina 2025</a:t>
            </a:r>
          </a:p>
          <a:p>
            <a:r>
              <a:rPr lang="cs-CZ" dirty="0"/>
              <a:t>Juniorka: Lucie Rybáčková</a:t>
            </a:r>
          </a:p>
          <a:p>
            <a:r>
              <a:rPr lang="cs-CZ" dirty="0"/>
              <a:t>Junior: Šimon Lang</a:t>
            </a:r>
          </a:p>
          <a:p>
            <a:r>
              <a:rPr lang="pl-PL" dirty="0"/>
              <a:t>Cena za dlouhodobý přínos pro sport: Vladislav Macháček</a:t>
            </a:r>
          </a:p>
          <a:p>
            <a:r>
              <a:rPr lang="pl-PL" dirty="0"/>
              <a:t>Trenér: David Brychta</a:t>
            </a:r>
          </a:p>
          <a:p>
            <a:r>
              <a:rPr lang="pl-PL" dirty="0"/>
              <a:t>Kolektiv: TJ Náměšť nad Oslavou</a:t>
            </a:r>
          </a:p>
          <a:p>
            <a:r>
              <a:rPr lang="pl-PL" b="1" dirty="0"/>
              <a:t>Hlasování do 6. 3. 2026: </a:t>
            </a:r>
            <a:r>
              <a:rPr lang="pl-PL" b="1" dirty="0">
                <a:hlinkClick r:id="rId2"/>
              </a:rPr>
              <a:t>https://extranet.kr-vysocina.cz/sportovec-kraje-vysocina</a:t>
            </a:r>
            <a:r>
              <a:rPr lang="pl-PL" b="1" dirty="0"/>
              <a:t> 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440CCBE-FEDB-1F57-AAFC-77E040F36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6552" y="590296"/>
            <a:ext cx="2624560" cy="89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5799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609600"/>
            <a:ext cx="6347713" cy="1320800"/>
          </a:xfrm>
        </p:spPr>
        <p:txBody>
          <a:bodyPr>
            <a:normAutofit/>
          </a:bodyPr>
          <a:lstStyle/>
          <a:p>
            <a:r>
              <a:rPr lang="cs-CZ" dirty="0"/>
              <a:t>Propagace šachu</a:t>
            </a:r>
            <a:br>
              <a:rPr lang="cs-CZ" dirty="0"/>
            </a:b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810140"/>
            <a:ext cx="6347713" cy="830423"/>
          </a:xfrm>
        </p:spPr>
        <p:txBody>
          <a:bodyPr>
            <a:normAutofit/>
          </a:bodyPr>
          <a:lstStyle/>
          <a:p>
            <a:r>
              <a:rPr lang="cs-CZ" dirty="0"/>
              <a:t>Vyhlašování nejlepších sportovců v jednotlivých městech (Třebíč, Velká Bíteš …)</a:t>
            </a:r>
          </a:p>
          <a:p>
            <a:endParaRPr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A3074D6-CAE2-3FA0-B8AD-59FD7D798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6920" y="2531241"/>
            <a:ext cx="4241544" cy="375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4747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609600"/>
            <a:ext cx="6347713" cy="1320800"/>
          </a:xfrm>
        </p:spPr>
        <p:txBody>
          <a:bodyPr>
            <a:normAutofit/>
          </a:bodyPr>
          <a:lstStyle/>
          <a:p>
            <a:r>
              <a:rPr lang="cs-CZ"/>
              <a:t>Propagace šachu</a:t>
            </a:r>
            <a:br>
              <a:rPr lang="cs-CZ" dirty="0"/>
            </a:b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810140"/>
            <a:ext cx="6347713" cy="830423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Šachy do škol – 26 zapojených škol a školských zařízení</a:t>
            </a:r>
          </a:p>
          <a:p>
            <a:r>
              <a:rPr lang="cs-CZ" dirty="0"/>
              <a:t>Seminář pro pedagogy a vedoucí šachových kroužků – 30 účastníků z celé ČR</a:t>
            </a:r>
            <a:endParaRPr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3393E20-97D4-A8BB-FC54-1DC4AE89E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167" y="2939713"/>
            <a:ext cx="5864505" cy="3024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8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t>Krajský šachový svaz Vysočina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Konference KŠSV 2026</a:t>
            </a:r>
            <a:endParaRPr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63CDA1A-3BFD-4B7D-9625-37B91B12C20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219" y="503853"/>
            <a:ext cx="1196029" cy="133427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Základní informace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t>Sídlo: Evžena Rošického 2684/6, 586 01 Jihlava</a:t>
            </a:r>
          </a:p>
          <a:p>
            <a:r>
              <a:t>IČO: 04473396</a:t>
            </a:r>
          </a:p>
          <a:p>
            <a:r>
              <a:t>Spisová značka: L 63766 vedená u Městského soudu v Praze</a:t>
            </a:r>
          </a:p>
          <a:p>
            <a:r>
              <a:t>Bankovní spojení: 2100894186/2010</a:t>
            </a:r>
          </a:p>
          <a:p>
            <a:r>
              <a:t>Webové stránky: www.kssv.cz</a:t>
            </a:r>
          </a:p>
          <a:p>
            <a:r>
              <a:t>Datová schránka: jgb7d6v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Řízení KŠSV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dirty="0" err="1"/>
              <a:t>Pětičlenný</a:t>
            </a:r>
            <a:r>
              <a:rPr dirty="0"/>
              <a:t> </a:t>
            </a:r>
            <a:r>
              <a:rPr dirty="0" err="1"/>
              <a:t>výkonný</a:t>
            </a:r>
            <a:r>
              <a:rPr dirty="0"/>
              <a:t> </a:t>
            </a:r>
            <a:r>
              <a:rPr dirty="0" err="1"/>
              <a:t>výbor</a:t>
            </a:r>
            <a:r>
              <a:rPr dirty="0"/>
              <a:t>:</a:t>
            </a:r>
          </a:p>
          <a:p>
            <a:r>
              <a:rPr dirty="0"/>
              <a:t>- </a:t>
            </a:r>
            <a:r>
              <a:rPr dirty="0" err="1"/>
              <a:t>Předsedkyně</a:t>
            </a:r>
            <a:r>
              <a:rPr dirty="0"/>
              <a:t>: Mgr. Eva Kořínková</a:t>
            </a:r>
          </a:p>
          <a:p>
            <a:r>
              <a:rPr dirty="0"/>
              <a:t>- </a:t>
            </a:r>
            <a:r>
              <a:rPr dirty="0" err="1"/>
              <a:t>Místopředseda</a:t>
            </a:r>
            <a:r>
              <a:rPr dirty="0"/>
              <a:t>: </a:t>
            </a:r>
            <a:r>
              <a:rPr dirty="0" err="1"/>
              <a:t>RNDr</a:t>
            </a:r>
            <a:r>
              <a:rPr dirty="0"/>
              <a:t>. Josef </a:t>
            </a:r>
            <a:r>
              <a:rPr dirty="0" err="1"/>
              <a:t>Fišar</a:t>
            </a:r>
            <a:endParaRPr dirty="0"/>
          </a:p>
          <a:p>
            <a:r>
              <a:rPr dirty="0"/>
              <a:t>- </a:t>
            </a:r>
            <a:r>
              <a:rPr dirty="0" err="1"/>
              <a:t>Hospodářka</a:t>
            </a:r>
            <a:r>
              <a:rPr dirty="0"/>
              <a:t>: Mgr. Eva </a:t>
            </a:r>
            <a:r>
              <a:rPr dirty="0" err="1"/>
              <a:t>Šimečková</a:t>
            </a:r>
            <a:endParaRPr dirty="0"/>
          </a:p>
          <a:p>
            <a:r>
              <a:rPr dirty="0"/>
              <a:t>- </a:t>
            </a:r>
            <a:r>
              <a:rPr dirty="0" err="1"/>
              <a:t>Předsedkyně</a:t>
            </a:r>
            <a:r>
              <a:rPr dirty="0"/>
              <a:t> KM a TMK: Olga </a:t>
            </a:r>
            <a:r>
              <a:rPr dirty="0" err="1"/>
              <a:t>Policarová</a:t>
            </a:r>
            <a:endParaRPr dirty="0"/>
          </a:p>
          <a:p>
            <a:r>
              <a:rPr dirty="0"/>
              <a:t>- </a:t>
            </a:r>
            <a:r>
              <a:rPr dirty="0" err="1"/>
              <a:t>Předseda</a:t>
            </a:r>
            <a:r>
              <a:rPr dirty="0"/>
              <a:t> STK: Josef </a:t>
            </a:r>
            <a:r>
              <a:rPr dirty="0" err="1"/>
              <a:t>Kratochvíl</a:t>
            </a: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609600"/>
            <a:ext cx="7470648" cy="1320800"/>
          </a:xfrm>
        </p:spPr>
        <p:txBody>
          <a:bodyPr/>
          <a:lstStyle/>
          <a:p>
            <a:r>
              <a:rPr dirty="0"/>
              <a:t>Stav </a:t>
            </a:r>
            <a:r>
              <a:rPr dirty="0" err="1"/>
              <a:t>členské</a:t>
            </a:r>
            <a:r>
              <a:rPr dirty="0"/>
              <a:t> </a:t>
            </a:r>
            <a:r>
              <a:rPr dirty="0" err="1"/>
              <a:t>základny</a:t>
            </a:r>
            <a:r>
              <a:rPr lang="cs-CZ" dirty="0"/>
              <a:t> v roce 2025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dirty="0" err="1"/>
              <a:t>Registrovaní</a:t>
            </a:r>
            <a:r>
              <a:rPr dirty="0"/>
              <a:t> </a:t>
            </a:r>
            <a:r>
              <a:rPr dirty="0" err="1"/>
              <a:t>členové</a:t>
            </a:r>
            <a:r>
              <a:rPr dirty="0"/>
              <a:t>: </a:t>
            </a:r>
            <a:r>
              <a:rPr lang="cs-CZ" dirty="0"/>
              <a:t>917</a:t>
            </a:r>
            <a:r>
              <a:rPr dirty="0"/>
              <a:t> </a:t>
            </a:r>
          </a:p>
          <a:p>
            <a:r>
              <a:rPr dirty="0"/>
              <a:t>- </a:t>
            </a:r>
            <a:r>
              <a:rPr dirty="0" err="1"/>
              <a:t>Aktivních</a:t>
            </a:r>
            <a:r>
              <a:rPr dirty="0"/>
              <a:t> </a:t>
            </a:r>
            <a:r>
              <a:rPr dirty="0" err="1"/>
              <a:t>členů</a:t>
            </a:r>
            <a:r>
              <a:rPr dirty="0"/>
              <a:t>: 4</a:t>
            </a:r>
            <a:r>
              <a:rPr lang="cs-CZ" dirty="0"/>
              <a:t>61 (o 9 méně než loni)</a:t>
            </a:r>
            <a:endParaRPr dirty="0"/>
          </a:p>
          <a:p>
            <a:r>
              <a:rPr dirty="0"/>
              <a:t>- </a:t>
            </a:r>
            <a:r>
              <a:rPr dirty="0" err="1"/>
              <a:t>Oddíly</a:t>
            </a:r>
            <a:r>
              <a:rPr dirty="0"/>
              <a:t>: 18</a:t>
            </a:r>
            <a:r>
              <a:rPr lang="cs-CZ" dirty="0"/>
              <a:t> (letos o 1 méně)</a:t>
            </a:r>
            <a:endParaRPr dirty="0"/>
          </a:p>
          <a:p>
            <a:r>
              <a:rPr dirty="0"/>
              <a:t>- </a:t>
            </a:r>
            <a:r>
              <a:rPr lang="cs-CZ" dirty="0"/>
              <a:t>30 družstev v soutěžích dospělých (I. -0, II. - 3, KP-11, KS-9, RS-7) (o 5 méně)</a:t>
            </a:r>
          </a:p>
          <a:p>
            <a:r>
              <a:rPr lang="cs-CZ" dirty="0"/>
              <a:t>-	Extraliga mládeže – 2 družstva</a:t>
            </a:r>
          </a:p>
          <a:p>
            <a:r>
              <a:rPr lang="cs-CZ" dirty="0"/>
              <a:t>-	1. liga mládeže – 2 družstva</a:t>
            </a:r>
          </a:p>
          <a:p>
            <a:r>
              <a:rPr lang="cs-CZ" dirty="0"/>
              <a:t>- 44 hráčů s ELO &gt; 2000, z toho 21 &gt; 2100 a 4 &gt; 2200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Šachové oddíly KŠSV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380932"/>
            <a:ext cx="6347714" cy="4660432"/>
          </a:xfrm>
        </p:spPr>
        <p:txBody>
          <a:bodyPr>
            <a:normAutofit fontScale="92500" lnSpcReduction="10000"/>
          </a:bodyPr>
          <a:lstStyle/>
          <a:p>
            <a:r>
              <a:rPr dirty="0"/>
              <a:t>KŠSV </a:t>
            </a:r>
            <a:r>
              <a:rPr dirty="0" err="1"/>
              <a:t>registr</a:t>
            </a:r>
            <a:r>
              <a:rPr lang="cs-CZ" dirty="0"/>
              <a:t>oval</a:t>
            </a:r>
            <a:r>
              <a:rPr dirty="0"/>
              <a:t> </a:t>
            </a:r>
            <a:r>
              <a:rPr lang="cs-CZ" dirty="0"/>
              <a:t>v roce 2025 </a:t>
            </a:r>
            <a:r>
              <a:rPr dirty="0"/>
              <a:t>18 </a:t>
            </a:r>
            <a:r>
              <a:rPr dirty="0" err="1"/>
              <a:t>oddílů</a:t>
            </a:r>
            <a:r>
              <a:rPr dirty="0"/>
              <a:t>:</a:t>
            </a:r>
          </a:p>
          <a:p>
            <a:r>
              <a:rPr dirty="0"/>
              <a:t>- TJ Jiskra </a:t>
            </a:r>
            <a:r>
              <a:rPr dirty="0" err="1"/>
              <a:t>Havlíčkův</a:t>
            </a:r>
            <a:r>
              <a:rPr dirty="0"/>
              <a:t> </a:t>
            </a:r>
            <a:r>
              <a:rPr dirty="0" err="1"/>
              <a:t>Brod</a:t>
            </a:r>
            <a:r>
              <a:rPr dirty="0"/>
              <a:t>: www.sachy-hb.cz</a:t>
            </a:r>
          </a:p>
          <a:p>
            <a:r>
              <a:rPr dirty="0"/>
              <a:t>- ŠO </a:t>
            </a:r>
            <a:r>
              <a:rPr dirty="0" err="1"/>
              <a:t>Gordic</a:t>
            </a:r>
            <a:r>
              <a:rPr dirty="0"/>
              <a:t> </a:t>
            </a:r>
            <a:r>
              <a:rPr dirty="0" err="1"/>
              <a:t>Jihlava</a:t>
            </a:r>
            <a:r>
              <a:rPr dirty="0"/>
              <a:t>: www.sachyjihlava.cz</a:t>
            </a:r>
          </a:p>
          <a:p>
            <a:r>
              <a:rPr dirty="0"/>
              <a:t>- </a:t>
            </a:r>
            <a:r>
              <a:rPr dirty="0" err="1"/>
              <a:t>Šachový</a:t>
            </a:r>
            <a:r>
              <a:rPr dirty="0"/>
              <a:t> </a:t>
            </a:r>
            <a:r>
              <a:rPr dirty="0" err="1"/>
              <a:t>klub</a:t>
            </a:r>
            <a:r>
              <a:rPr dirty="0"/>
              <a:t> </a:t>
            </a:r>
            <a:r>
              <a:rPr dirty="0" err="1"/>
              <a:t>Světlá</a:t>
            </a:r>
            <a:r>
              <a:rPr dirty="0"/>
              <a:t> </a:t>
            </a:r>
            <a:r>
              <a:rPr dirty="0" err="1"/>
              <a:t>nad</a:t>
            </a:r>
            <a:r>
              <a:rPr dirty="0"/>
              <a:t> </a:t>
            </a:r>
            <a:r>
              <a:rPr dirty="0" err="1"/>
              <a:t>Sázavou</a:t>
            </a:r>
            <a:r>
              <a:rPr dirty="0"/>
              <a:t>: www.chess-svetla.cz</a:t>
            </a:r>
          </a:p>
          <a:p>
            <a:r>
              <a:rPr dirty="0"/>
              <a:t>- </a:t>
            </a:r>
            <a:r>
              <a:rPr dirty="0" err="1"/>
              <a:t>Šachový</a:t>
            </a:r>
            <a:r>
              <a:rPr dirty="0"/>
              <a:t> </a:t>
            </a:r>
            <a:r>
              <a:rPr dirty="0" err="1"/>
              <a:t>oddíl</a:t>
            </a:r>
            <a:r>
              <a:rPr dirty="0"/>
              <a:t> TJ Spartak </a:t>
            </a:r>
            <a:r>
              <a:rPr dirty="0" err="1"/>
              <a:t>Pelhřimov</a:t>
            </a:r>
            <a:endParaRPr dirty="0"/>
          </a:p>
          <a:p>
            <a:r>
              <a:rPr dirty="0"/>
              <a:t>- ŠK </a:t>
            </a:r>
            <a:r>
              <a:rPr dirty="0" err="1"/>
              <a:t>Caissa</a:t>
            </a:r>
            <a:r>
              <a:rPr dirty="0"/>
              <a:t> </a:t>
            </a:r>
            <a:r>
              <a:rPr dirty="0" err="1"/>
              <a:t>Třebíč</a:t>
            </a:r>
            <a:r>
              <a:rPr dirty="0"/>
              <a:t>: www.sk-caissa-trebic.webnode.cz</a:t>
            </a:r>
          </a:p>
          <a:p>
            <a:r>
              <a:rPr dirty="0"/>
              <a:t>- </a:t>
            </a:r>
            <a:r>
              <a:rPr lang="cs-CZ" dirty="0"/>
              <a:t>TJ Žďár nad Sázavou: </a:t>
            </a:r>
            <a:r>
              <a:rPr lang="cs-CZ" dirty="0">
                <a:hlinkClick r:id="rId2"/>
              </a:rPr>
              <a:t>https://zdarskysach.webnode.cz</a:t>
            </a:r>
            <a:endParaRPr lang="cs-CZ" dirty="0"/>
          </a:p>
          <a:p>
            <a:r>
              <a:rPr lang="cs-CZ" dirty="0"/>
              <a:t>- TJ Jiskra Humpolec: </a:t>
            </a:r>
            <a:r>
              <a:rPr lang="cs-CZ" dirty="0">
                <a:hlinkClick r:id="rId3"/>
              </a:rPr>
              <a:t>https://sachhumpolec.cz</a:t>
            </a:r>
            <a:r>
              <a:rPr lang="cs-CZ" dirty="0"/>
              <a:t> </a:t>
            </a:r>
          </a:p>
          <a:p>
            <a:r>
              <a:rPr lang="cs-CZ" dirty="0"/>
              <a:t>- </a:t>
            </a:r>
            <a:r>
              <a:rPr dirty="0" err="1"/>
              <a:t>Sportovní</a:t>
            </a:r>
            <a:r>
              <a:rPr dirty="0"/>
              <a:t> </a:t>
            </a:r>
            <a:r>
              <a:rPr dirty="0" err="1"/>
              <a:t>šachový</a:t>
            </a:r>
            <a:r>
              <a:rPr dirty="0"/>
              <a:t> </a:t>
            </a:r>
            <a:r>
              <a:rPr dirty="0" err="1"/>
              <a:t>klub</a:t>
            </a:r>
            <a:r>
              <a:rPr dirty="0"/>
              <a:t> </a:t>
            </a:r>
            <a:r>
              <a:rPr dirty="0" err="1"/>
              <a:t>Cejle</a:t>
            </a:r>
            <a:r>
              <a:rPr dirty="0"/>
              <a:t>: www.sachycejle.cz</a:t>
            </a:r>
          </a:p>
          <a:p>
            <a:r>
              <a:rPr dirty="0"/>
              <a:t>- ŠO TJ Sokol </a:t>
            </a:r>
            <a:r>
              <a:rPr dirty="0" err="1"/>
              <a:t>Oudoleň</a:t>
            </a:r>
            <a:r>
              <a:rPr dirty="0"/>
              <a:t>: </a:t>
            </a:r>
            <a:r>
              <a:rPr dirty="0">
                <a:hlinkClick r:id="rId4"/>
              </a:rPr>
              <a:t>www.oudolen.cz</a:t>
            </a:r>
            <a:endParaRPr lang="cs-CZ" dirty="0"/>
          </a:p>
          <a:p>
            <a:r>
              <a:rPr lang="cs-CZ" dirty="0"/>
              <a:t>ŠK AZ Centrum Havlíčkův Brod, ZŠ O. Březiny, Jihlava, TJ Náměšť nad Oslavou, Spartak Velká Bíteš, Spartak Velké Meziříčí, DDM Budík Moravské Budějovice, Sokol Jámy, </a:t>
            </a:r>
            <a:r>
              <a:rPr lang="cs-CZ" dirty="0">
                <a:highlight>
                  <a:srgbClr val="FFFF00"/>
                </a:highlight>
              </a:rPr>
              <a:t>Sokol Nové Veselí</a:t>
            </a:r>
            <a:r>
              <a:rPr lang="cs-CZ" dirty="0"/>
              <a:t>, ŠO Křižánky</a:t>
            </a: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609600"/>
            <a:ext cx="7470648" cy="1320800"/>
          </a:xfrm>
        </p:spPr>
        <p:txBody>
          <a:bodyPr/>
          <a:lstStyle/>
          <a:p>
            <a:r>
              <a:rPr lang="cs-CZ" dirty="0"/>
              <a:t>Členské příspěvky 2026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algn="ctr"/>
            <a:r>
              <a:rPr lang="cs-CZ" sz="18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Rozpis členských příspěvků na rok 2026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					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				ŠSČR		KŠSV		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Celkem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					</a:t>
            </a:r>
          </a:p>
          <a:p>
            <a:pPr marL="342900" lvl="0" indent="-342900">
              <a:buFont typeface="+mj-lt"/>
              <a:buAutoNum type="alphaUcPeriod"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Základní sazba 			250		150		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400,- Kč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/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(ročník 1960–2006)					</a:t>
            </a:r>
          </a:p>
          <a:p>
            <a:pPr marL="342900" lvl="0" indent="-342900">
              <a:buFont typeface="+mj-lt"/>
              <a:buAutoNum type="alphaUcPeriod"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Senioři nad 65 let			 250		 75		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325,- Kč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/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(ročník 1959 a starší)							</a:t>
            </a:r>
          </a:p>
          <a:p>
            <a:pPr marL="342900" lvl="0" indent="-342900">
              <a:buFont typeface="+mj-lt"/>
              <a:buAutoNum type="alphaUcPeriod"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Mládež od 11 do 18 let		 250		 75		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325,- Kč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/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(ročník 2007–2014)							</a:t>
            </a:r>
          </a:p>
          <a:p>
            <a:pPr marL="342900" lvl="0" indent="-342900">
              <a:buFont typeface="+mj-lt"/>
              <a:buAutoNum type="alphaUcPeriod"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Mládež do 10 let</a:t>
            </a:r>
          </a:p>
          <a:p>
            <a:pPr marL="457200"/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(ročník 2015 a mladší)		 250		 30		 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280,- Kč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lphaUcPeriod"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Individuální člen                                500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0108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609600"/>
            <a:ext cx="7470648" cy="1320800"/>
          </a:xfrm>
        </p:spPr>
        <p:txBody>
          <a:bodyPr/>
          <a:lstStyle/>
          <a:p>
            <a:r>
              <a:rPr lang="cs-CZ" dirty="0"/>
              <a:t>Členské příspěvky 2027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ctr"/>
            <a:r>
              <a:rPr lang="cs-CZ" sz="1800" b="1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Rozpis členských příspěvků na rok 2027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				ŠSČR		KŠSV		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Celkem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					</a:t>
            </a:r>
          </a:p>
          <a:p>
            <a:pPr marL="342900" lvl="0" indent="-342900">
              <a:buFont typeface="+mj-lt"/>
              <a:buAutoNum type="alphaUcPeriod"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Základní sazba 			300		150		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450,- Kč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/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(ročník 1961–2007)					</a:t>
            </a:r>
          </a:p>
          <a:p>
            <a:pPr marL="342900" lvl="0" indent="-342900">
              <a:buFont typeface="+mj-lt"/>
              <a:buAutoNum type="alphaUcPeriod"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Senioři nad 65 let			 300		 75		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375,- Kč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/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(ročník 1960 a starší)							</a:t>
            </a:r>
          </a:p>
          <a:p>
            <a:pPr marL="342900" lvl="0" indent="-342900">
              <a:buFont typeface="+mj-lt"/>
              <a:buAutoNum type="alphaUcPeriod"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Mládež od 11 do 18 let		 300		 75		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375,- Kč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/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(ročník 2008–2015)							</a:t>
            </a:r>
          </a:p>
          <a:p>
            <a:pPr marL="342900" lvl="0" indent="-342900">
              <a:buFont typeface="+mj-lt"/>
              <a:buAutoNum type="alphaUcPeriod"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Mládež do 10 let</a:t>
            </a:r>
          </a:p>
          <a:p>
            <a:pPr marL="457200"/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(ročník 2016 a mladší)		 300		 30		 </a:t>
            </a:r>
            <a:r>
              <a:rPr lang="cs-CZ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330,- Kč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lphaUcPeriod"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Individuální člen                                 600                         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96707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Grantový program KŠSV Šachy na Vysočině</a:t>
            </a:r>
            <a:br>
              <a:rPr lang="cs-CZ" dirty="0"/>
            </a:b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548882"/>
            <a:ext cx="6347714" cy="4492481"/>
          </a:xfrm>
        </p:spPr>
        <p:txBody>
          <a:bodyPr>
            <a:normAutofit/>
          </a:bodyPr>
          <a:lstStyle/>
          <a:p>
            <a:endParaRPr dirty="0"/>
          </a:p>
          <a:p>
            <a:pPr fontAlgn="base"/>
            <a:r>
              <a:rPr lang="cs-CZ" b="1" dirty="0"/>
              <a:t>Podporované aktivity:</a:t>
            </a:r>
            <a:endParaRPr lang="cs-CZ" dirty="0"/>
          </a:p>
          <a:p>
            <a:pPr fontAlgn="base"/>
            <a:r>
              <a:rPr lang="cs-CZ" dirty="0"/>
              <a:t>a) zapojení do akce Vysočina v pohybu vyhlášené Krajem Vysočina</a:t>
            </a:r>
          </a:p>
          <a:p>
            <a:pPr fontAlgn="base"/>
            <a:r>
              <a:rPr lang="cs-CZ" dirty="0"/>
              <a:t>b) uspořádání akce na podporu šachu (turnaj pro neregistrované, turnaj pro ženy, seniory, propagační akce ženského nebo seniorského šachu pro veřejnost (přednáška, </a:t>
            </a:r>
            <a:r>
              <a:rPr lang="cs-CZ" dirty="0" err="1"/>
              <a:t>simultánka</a:t>
            </a:r>
            <a:r>
              <a:rPr lang="cs-CZ" dirty="0"/>
              <a:t> s ženou nebo seniorem, turnaj neregistrovaných, článek do médií </a:t>
            </a:r>
          </a:p>
          <a:p>
            <a:pPr fontAlgn="base"/>
            <a:r>
              <a:rPr lang="cs-CZ" dirty="0"/>
              <a:t>c) uspořádání akce u příležitosti Mezinárodního dne šachu – turnaj, propagační akce pro veřejnost (</a:t>
            </a:r>
            <a:r>
              <a:rPr lang="cs-CZ" dirty="0" err="1"/>
              <a:t>simultánka</a:t>
            </a:r>
            <a:r>
              <a:rPr lang="cs-CZ" dirty="0"/>
              <a:t>, přednáška pro veřejnost, článek do médií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30343000"/>
      </p:ext>
    </p:extLst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668</TotalTime>
  <Words>919</Words>
  <Application>Microsoft Office PowerPoint</Application>
  <PresentationFormat>Předvádění na obrazovce (4:3)</PresentationFormat>
  <Paragraphs>105</Paragraphs>
  <Slides>19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5" baseType="lpstr">
      <vt:lpstr>Arial</vt:lpstr>
      <vt:lpstr>Open Sans</vt:lpstr>
      <vt:lpstr>Times New Roman</vt:lpstr>
      <vt:lpstr>Trebuchet MS</vt:lpstr>
      <vt:lpstr>Wingdings 3</vt:lpstr>
      <vt:lpstr>Fazeta</vt:lpstr>
      <vt:lpstr>Propagace šachu </vt:lpstr>
      <vt:lpstr>Krajský šachový svaz Vysočina</vt:lpstr>
      <vt:lpstr>Základní informace</vt:lpstr>
      <vt:lpstr>Řízení KŠSV</vt:lpstr>
      <vt:lpstr>Stav členské základny v roce 2025</vt:lpstr>
      <vt:lpstr>Šachové oddíly KŠSV</vt:lpstr>
      <vt:lpstr>Členské příspěvky 2026</vt:lpstr>
      <vt:lpstr>Členské příspěvky 2027</vt:lpstr>
      <vt:lpstr>Grantový program KŠSV Šachy na Vysočině </vt:lpstr>
      <vt:lpstr>Grantový program KŠSV Šachy na Vysočině </vt:lpstr>
      <vt:lpstr>Grantový program KŠSV Šachy na Vysočině </vt:lpstr>
      <vt:lpstr>Grantový program KŠSV Šachy na Vysočině  </vt:lpstr>
      <vt:lpstr>Grantový program KŠSV Šachy na Vysočině </vt:lpstr>
      <vt:lpstr>Propagace šachu </vt:lpstr>
      <vt:lpstr>Propagace šachu </vt:lpstr>
      <vt:lpstr>Propagace šachu </vt:lpstr>
      <vt:lpstr>Propagace šachu  </vt:lpstr>
      <vt:lpstr>Propagace šachu </vt:lpstr>
      <vt:lpstr>Propagace šachu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Krajský šachový svaz Vysočina</dc:title>
  <dc:subject/>
  <dc:creator>Eva Kořínková</dc:creator>
  <cp:keywords/>
  <dc:description>generated using python-pptx</dc:description>
  <cp:lastModifiedBy>Eva Kořínková</cp:lastModifiedBy>
  <cp:revision>26</cp:revision>
  <cp:lastPrinted>2026-02-13T15:09:30Z</cp:lastPrinted>
  <dcterms:created xsi:type="dcterms:W3CDTF">2013-01-27T09:14:16Z</dcterms:created>
  <dcterms:modified xsi:type="dcterms:W3CDTF">2026-02-14T23:05:38Z</dcterms:modified>
  <cp:category/>
</cp:coreProperties>
</file>