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8" r:id="rId6"/>
    <p:sldId id="261" r:id="rId7"/>
    <p:sldId id="263" r:id="rId8"/>
    <p:sldId id="264" r:id="rId9"/>
    <p:sldId id="267" r:id="rId10"/>
    <p:sldId id="272" r:id="rId11"/>
    <p:sldId id="273" r:id="rId12"/>
    <p:sldId id="270" r:id="rId13"/>
    <p:sldId id="266" r:id="rId14"/>
    <p:sldId id="269" r:id="rId15"/>
    <p:sldId id="265"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D4322-D044-42AF-8C09-39D40383E66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EC263F6-599A-4475-B5EF-0B32157F2B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CEC4F92-73D9-4906-8E8B-EEC0DFF9CB7D}"/>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5" name="Zástupný symbol pro zápatí 4">
            <a:extLst>
              <a:ext uri="{FF2B5EF4-FFF2-40B4-BE49-F238E27FC236}">
                <a16:creationId xmlns:a16="http://schemas.microsoft.com/office/drawing/2014/main" id="{5393E6EB-7691-47C6-807D-6E06928C2C1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47FB1E-4C24-4B8F-BDC3-73DE95E3D528}"/>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4669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D9D8DE-E386-47AD-BE19-719F2B039D2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EF7ACE0-3495-41F1-9A53-F16840D7933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219DA25-4E0A-4338-ACEE-DE457EF177DF}"/>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5" name="Zástupný symbol pro zápatí 4">
            <a:extLst>
              <a:ext uri="{FF2B5EF4-FFF2-40B4-BE49-F238E27FC236}">
                <a16:creationId xmlns:a16="http://schemas.microsoft.com/office/drawing/2014/main" id="{A4E618AE-19E4-46AD-B1D9-05882010586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7D1827E-EA40-40BD-9065-E1F6C7A2EDC8}"/>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2636503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58900FA-2E74-4BF0-A675-74F073AEF0A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93BCEE5-1ADC-4F56-A3CE-FECD4A1EEACC}"/>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922AA83-3422-4CDE-9F2C-A2A70CA857D5}"/>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5" name="Zástupný symbol pro zápatí 4">
            <a:extLst>
              <a:ext uri="{FF2B5EF4-FFF2-40B4-BE49-F238E27FC236}">
                <a16:creationId xmlns:a16="http://schemas.microsoft.com/office/drawing/2014/main" id="{17571A2A-12F7-4B54-B2D8-DCE8CA4EDB3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BA8356-07A5-4334-AF21-6B9FD1B8E9F7}"/>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3731538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E4487-C944-4560-B0B6-0E1F379F37D0}"/>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F5915F48-4D9D-4FC2-919A-F83A92BF05E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D79D53A-A4EE-4122-A41F-F787C0E22FE1}"/>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5" name="Zástupný symbol pro zápatí 4">
            <a:extLst>
              <a:ext uri="{FF2B5EF4-FFF2-40B4-BE49-F238E27FC236}">
                <a16:creationId xmlns:a16="http://schemas.microsoft.com/office/drawing/2014/main" id="{7837BBD8-EFA6-4064-8A18-96A6B2D10E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4DCC4C2-1A84-4012-934D-01D0EAA74224}"/>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4066069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9B4AE4-F090-4A6C-AEF9-00ECDA37EF0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85A37D62-F3B9-4CA1-AAB8-6F601CA0DB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4844325-002F-4DF6-A19B-B4E42A528412}"/>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5" name="Zástupný symbol pro zápatí 4">
            <a:extLst>
              <a:ext uri="{FF2B5EF4-FFF2-40B4-BE49-F238E27FC236}">
                <a16:creationId xmlns:a16="http://schemas.microsoft.com/office/drawing/2014/main" id="{72FD1CD5-771A-4D91-BEA3-92BE2A8BC2D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33871CC-B2C6-41ED-9FC8-E605F74320DF}"/>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1098270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F64151-9433-487E-9AC4-5C2E448C6CF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6534FE0-27B2-4700-AAAD-8F10BB2934F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AC955CA8-019C-4E96-8CA5-776963ABAE1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8D29499-7C91-4AAE-8F41-BEEF93B192B1}"/>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6" name="Zástupný symbol pro zápatí 5">
            <a:extLst>
              <a:ext uri="{FF2B5EF4-FFF2-40B4-BE49-F238E27FC236}">
                <a16:creationId xmlns:a16="http://schemas.microsoft.com/office/drawing/2014/main" id="{F5C914B1-240E-478F-989B-CE6345E173C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69850D-D75F-4EC2-8288-1E0280A674D3}"/>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49499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E23459-D1FA-4D8C-B73E-171310493FF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E2C2BAC2-4D9B-4D0D-B567-BA287D523D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D2154266-CDC0-47C2-B283-D265F99DCD8B}"/>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44BBE743-A89F-4E8D-AA06-419552576D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ADE14ED7-220B-4A69-935B-DD903F6BF9B6}"/>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814195F-9BDA-4108-909E-1C0691015E94}"/>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8" name="Zástupný symbol pro zápatí 7">
            <a:extLst>
              <a:ext uri="{FF2B5EF4-FFF2-40B4-BE49-F238E27FC236}">
                <a16:creationId xmlns:a16="http://schemas.microsoft.com/office/drawing/2014/main" id="{5EB6957A-B474-4C31-A946-4FD95565723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78A93E9-1E39-4EBE-AC6A-6DB70C2F21BC}"/>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373771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E73AD3-A3C2-4EA2-9A7D-FAB355A6CDB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FEA0C76-2CB7-4F1C-AD07-DE60F854CF5A}"/>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4" name="Zástupný symbol pro zápatí 3">
            <a:extLst>
              <a:ext uri="{FF2B5EF4-FFF2-40B4-BE49-F238E27FC236}">
                <a16:creationId xmlns:a16="http://schemas.microsoft.com/office/drawing/2014/main" id="{B7390439-E763-462E-9289-81728B9C780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F5B36B4-3954-4F0C-BF5C-02D51BA647BD}"/>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2941102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6070C7B-57EA-4D0B-BF38-B51D17D1646C}"/>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3" name="Zástupný symbol pro zápatí 2">
            <a:extLst>
              <a:ext uri="{FF2B5EF4-FFF2-40B4-BE49-F238E27FC236}">
                <a16:creationId xmlns:a16="http://schemas.microsoft.com/office/drawing/2014/main" id="{EB2F9C72-3D81-47D7-9805-4F014639C6E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97B9CE3-F803-4827-B3EF-BCF64CE2A0AE}"/>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41178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EA631F-1EC8-441D-B07B-2073A4CB4A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FACD1FB0-1313-4067-A6AE-F694B92115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3E603534-CD46-442F-B97A-72CA3BC6D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6B89911-3B75-415A-B516-21E58E1794FF}"/>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6" name="Zástupný symbol pro zápatí 5">
            <a:extLst>
              <a:ext uri="{FF2B5EF4-FFF2-40B4-BE49-F238E27FC236}">
                <a16:creationId xmlns:a16="http://schemas.microsoft.com/office/drawing/2014/main" id="{A895A952-4E5D-4C52-8983-7CD4EAC5DCC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C86501B-8A0C-4A6C-86BD-45FD21EAE6D7}"/>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2589892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62844-A2CF-4367-B901-2C30833812F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1799827-F2ED-4C15-8077-F22E3A9DA1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39328407-B5E8-42EC-8B16-F56B21F969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D66ED6D-EE80-4435-BD13-4A74081CCDF9}"/>
              </a:ext>
            </a:extLst>
          </p:cNvPr>
          <p:cNvSpPr>
            <a:spLocks noGrp="1"/>
          </p:cNvSpPr>
          <p:nvPr>
            <p:ph type="dt" sz="half" idx="10"/>
          </p:nvPr>
        </p:nvSpPr>
        <p:spPr/>
        <p:txBody>
          <a:bodyPr/>
          <a:lstStyle/>
          <a:p>
            <a:fld id="{19520B19-942E-441B-A04C-E0ADA2E42CBB}" type="datetimeFigureOut">
              <a:rPr lang="cs-CZ" smtClean="0"/>
              <a:t>08.05.2024</a:t>
            </a:fld>
            <a:endParaRPr lang="cs-CZ"/>
          </a:p>
        </p:txBody>
      </p:sp>
      <p:sp>
        <p:nvSpPr>
          <p:cNvPr id="6" name="Zástupný symbol pro zápatí 5">
            <a:extLst>
              <a:ext uri="{FF2B5EF4-FFF2-40B4-BE49-F238E27FC236}">
                <a16:creationId xmlns:a16="http://schemas.microsoft.com/office/drawing/2014/main" id="{69E60ABD-B02F-4C39-9AAF-71E617B6234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4053A91-3FC8-4C28-9CE8-58A7DAF6FC19}"/>
              </a:ext>
            </a:extLst>
          </p:cNvPr>
          <p:cNvSpPr>
            <a:spLocks noGrp="1"/>
          </p:cNvSpPr>
          <p:nvPr>
            <p:ph type="sldNum" sz="quarter" idx="12"/>
          </p:nvPr>
        </p:nvSpPr>
        <p:spPr/>
        <p:txBody>
          <a:bodyPr/>
          <a:lstStyle/>
          <a:p>
            <a:fld id="{4B7A2F8D-AB2C-450D-8B3F-1176739FE732}" type="slidenum">
              <a:rPr lang="cs-CZ" smtClean="0"/>
              <a:t>‹#›</a:t>
            </a:fld>
            <a:endParaRPr lang="cs-CZ"/>
          </a:p>
        </p:txBody>
      </p:sp>
    </p:spTree>
    <p:extLst>
      <p:ext uri="{BB962C8B-B14F-4D97-AF65-F5344CB8AC3E}">
        <p14:creationId xmlns:p14="http://schemas.microsoft.com/office/powerpoint/2010/main" val="1883744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tex.stackexchange.com/questions/133332/to-draw-a-chessboar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1000"/>
            <a:lum/>
            <a:extLst>
              <a:ext uri="{837473B0-CC2E-450A-ABE3-18F120FF3D39}">
                <a1611:picAttrSrcUrl xmlns:a1611="http://schemas.microsoft.com/office/drawing/2016/11/main" r:id="rId14"/>
              </a:ext>
            </a:extLst>
          </a:blip>
          <a:srcRect/>
          <a:stretch>
            <a:fillRect t="-39000" b="-39000"/>
          </a:stretch>
        </a:blip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BB1952D-9FFD-43D1-8FD9-5BB8E98B92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BA9CA40-5A0C-4B03-9A75-F7CAA3A0C0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C5E9590-5EC5-452A-A8DC-9A9F152FA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520B19-942E-441B-A04C-E0ADA2E42CBB}" type="datetimeFigureOut">
              <a:rPr lang="cs-CZ" smtClean="0"/>
              <a:t>08.05.2024</a:t>
            </a:fld>
            <a:endParaRPr lang="cs-CZ"/>
          </a:p>
        </p:txBody>
      </p:sp>
      <p:sp>
        <p:nvSpPr>
          <p:cNvPr id="5" name="Zástupný symbol pro zápatí 4">
            <a:extLst>
              <a:ext uri="{FF2B5EF4-FFF2-40B4-BE49-F238E27FC236}">
                <a16:creationId xmlns:a16="http://schemas.microsoft.com/office/drawing/2014/main" id="{DA1E2F29-25B2-444A-BCCB-A475031B61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730018C-2CB6-4257-951C-6C15AB1D14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A2F8D-AB2C-450D-8B3F-1176739FE732}" type="slidenum">
              <a:rPr lang="cs-CZ" smtClean="0"/>
              <a:t>‹#›</a:t>
            </a:fld>
            <a:endParaRPr lang="cs-CZ"/>
          </a:p>
        </p:txBody>
      </p:sp>
    </p:spTree>
    <p:extLst>
      <p:ext uri="{BB962C8B-B14F-4D97-AF65-F5344CB8AC3E}">
        <p14:creationId xmlns:p14="http://schemas.microsoft.com/office/powerpoint/2010/main" val="987817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y-chess.com/" TargetMode="External"/><Relationship Id="rId2" Type="http://schemas.openxmlformats.org/officeDocument/2006/relationships/hyperlink" Target="https://chess-results.com/default.aspx" TargetMode="External"/><Relationship Id="rId1" Type="http://schemas.openxmlformats.org/officeDocument/2006/relationships/slideLayout" Target="../slideLayouts/slideLayout2.xml"/><Relationship Id="rId6" Type="http://schemas.openxmlformats.org/officeDocument/2006/relationships/hyperlink" Target="https://www.chess.com/" TargetMode="External"/><Relationship Id="rId5" Type="http://schemas.openxmlformats.org/officeDocument/2006/relationships/hyperlink" Target="https://lichess.org/" TargetMode="External"/><Relationship Id="rId4" Type="http://schemas.openxmlformats.org/officeDocument/2006/relationships/hyperlink" Target="https://www.chess.cz/motivacni-prvky-v-systemu-my-ches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hop.chessbase.com/en/products/chessbase_17_mega_package_edition_2024?ref=RF191-8I2RXB2L67" TargetMode="External"/><Relationship Id="rId2" Type="http://schemas.openxmlformats.org/officeDocument/2006/relationships/hyperlink" Target="https://en.chessbase.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pp.chess.cz/eshop/produkt/jan-markos-david-navara-tajna-prisada/" TargetMode="External"/><Relationship Id="rId2" Type="http://schemas.openxmlformats.org/officeDocument/2006/relationships/image" Target="../media/image3.jpeg"/><Relationship Id="rId1" Type="http://schemas.openxmlformats.org/officeDocument/2006/relationships/slideLayout" Target="../slideLayouts/slideLayout6.xml"/><Relationship Id="rId5" Type="http://schemas.openxmlformats.org/officeDocument/2006/relationships/hyperlink" Target="https://eshop.sachy.cz/sachove-knihy/sachova-kniha-pod-hladinou-od-jana-markose/" TargetMode="Externa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g7xQndDXb-g" TargetMode="External"/><Relationship Id="rId2" Type="http://schemas.openxmlformats.org/officeDocument/2006/relationships/hyperlink" Target="https://www.youtube.com/watch?v=7B9hk1mR4j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hess-results.com/" TargetMode="External"/><Relationship Id="rId2" Type="http://schemas.openxmlformats.org/officeDocument/2006/relationships/hyperlink" Target="http://www.chess.cz/"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czechopen.net/cz/festivalove-turnaje/c-ratingovy-open/" TargetMode="External"/><Relationship Id="rId3" Type="http://schemas.openxmlformats.org/officeDocument/2006/relationships/hyperlink" Target="https://www.openricany.cz/" TargetMode="External"/><Relationship Id="rId7" Type="http://schemas.openxmlformats.org/officeDocument/2006/relationships/hyperlink" Target="https://www.czechopen.net/cz/festivalove-turnaje/f-turnaj-druzstev-mladeze/" TargetMode="External"/><Relationship Id="rId2" Type="http://schemas.openxmlformats.org/officeDocument/2006/relationships/hyperlink" Target="https://www.chess.cz/znojemska-rotunda-open-2024/" TargetMode="External"/><Relationship Id="rId1" Type="http://schemas.openxmlformats.org/officeDocument/2006/relationships/slideLayout" Target="../slideLayouts/slideLayout2.xml"/><Relationship Id="rId6" Type="http://schemas.openxmlformats.org/officeDocument/2006/relationships/hyperlink" Target="https://www.czechopen.net/" TargetMode="External"/><Relationship Id="rId5" Type="http://schemas.openxmlformats.org/officeDocument/2006/relationships/hyperlink" Target="https://www.openklatovy.cz/openklatovy/fr.asp?tab=sachykt&amp;id=675&amp;burl=&amp;pt=UV" TargetMode="External"/><Relationship Id="rId4" Type="http://schemas.openxmlformats.org/officeDocument/2006/relationships/hyperlink" Target="https://www.qcc.cz/index.php/sachovy-festival-ceske-budejovi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zechtour.net/cz/open-letni-praha/" TargetMode="External"/><Relationship Id="rId2" Type="http://schemas.openxmlformats.org/officeDocument/2006/relationships/hyperlink" Target="https://www.chess.cz/wp-content/uploads/2024/04/Open-%C5%BD%C4%8F%C3%A1r-2024-propozice.pdf" TargetMode="External"/><Relationship Id="rId1" Type="http://schemas.openxmlformats.org/officeDocument/2006/relationships/slideLayout" Target="../slideLayouts/slideLayout2.xml"/><Relationship Id="rId5" Type="http://schemas.openxmlformats.org/officeDocument/2006/relationships/hyperlink" Target="http://www.fera.hitech.cz/" TargetMode="External"/><Relationship Id="rId4" Type="http://schemas.openxmlformats.org/officeDocument/2006/relationships/hyperlink" Target="https://www.czechtour.net/cz/olomoucke-sachove-leto/"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hess.cz/wp-content/uploads/2024/04/PP-propozice-2024.pdf" TargetMode="External"/><Relationship Id="rId2" Type="http://schemas.openxmlformats.org/officeDocument/2006/relationships/hyperlink" Target="https://www.bowlingbrno.cz/cz/aktuality/" TargetMode="External"/><Relationship Id="rId1" Type="http://schemas.openxmlformats.org/officeDocument/2006/relationships/slideLayout" Target="../slideLayouts/slideLayout2.xml"/><Relationship Id="rId4" Type="http://schemas.openxmlformats.org/officeDocument/2006/relationships/hyperlink" Target="http://skdp.cz/turnaje/p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299E0A-BE64-4017-8060-F81F47369C7B}"/>
              </a:ext>
            </a:extLst>
          </p:cNvPr>
          <p:cNvSpPr>
            <a:spLocks noGrp="1"/>
          </p:cNvSpPr>
          <p:nvPr>
            <p:ph type="ctrTitle"/>
          </p:nvPr>
        </p:nvSpPr>
        <p:spPr>
          <a:xfrm>
            <a:off x="1524000" y="1553497"/>
            <a:ext cx="9144000" cy="2792208"/>
          </a:xfrm>
        </p:spPr>
        <p:txBody>
          <a:bodyPr>
            <a:normAutofit fontScale="90000"/>
          </a:bodyPr>
          <a:lstStyle/>
          <a:p>
            <a:r>
              <a:rPr lang="cs-CZ" sz="8000" b="1" dirty="0">
                <a:effectLst>
                  <a:outerShdw blurRad="38100" dist="38100" dir="2700000" algn="tl">
                    <a:srgbClr val="000000">
                      <a:alpha val="43137"/>
                    </a:srgbClr>
                  </a:outerShdw>
                </a:effectLst>
                <a:latin typeface="+mn-lt"/>
              </a:rPr>
              <a:t>„Máme doma malého šachistu/šachistku 2“</a:t>
            </a:r>
            <a:br>
              <a:rPr lang="cs-CZ" dirty="0"/>
            </a:br>
            <a:endParaRPr lang="cs-CZ" dirty="0"/>
          </a:p>
        </p:txBody>
      </p:sp>
      <p:sp>
        <p:nvSpPr>
          <p:cNvPr id="3" name="Podnadpis 2">
            <a:extLst>
              <a:ext uri="{FF2B5EF4-FFF2-40B4-BE49-F238E27FC236}">
                <a16:creationId xmlns:a16="http://schemas.microsoft.com/office/drawing/2014/main" id="{32E55F9B-1EBC-4453-95A2-788C3DC0F88A}"/>
              </a:ext>
            </a:extLst>
          </p:cNvPr>
          <p:cNvSpPr>
            <a:spLocks noGrp="1"/>
          </p:cNvSpPr>
          <p:nvPr>
            <p:ph type="subTitle" idx="1"/>
          </p:nvPr>
        </p:nvSpPr>
        <p:spPr>
          <a:xfrm>
            <a:off x="1524000" y="4048217"/>
            <a:ext cx="9144000" cy="2182975"/>
          </a:xfrm>
        </p:spPr>
        <p:txBody>
          <a:bodyPr>
            <a:normAutofit fontScale="92500" lnSpcReduction="10000"/>
          </a:bodyPr>
          <a:lstStyle/>
          <a:p>
            <a:r>
              <a:rPr lang="cs-CZ" sz="3600" dirty="0">
                <a:effectLst>
                  <a:outerShdw blurRad="38100" dist="38100" dir="2700000" algn="tl">
                    <a:srgbClr val="000000">
                      <a:alpha val="43137"/>
                    </a:srgbClr>
                  </a:outerShdw>
                </a:effectLst>
              </a:rPr>
              <a:t>1. 5. 2024</a:t>
            </a:r>
          </a:p>
          <a:p>
            <a:r>
              <a:rPr lang="cs-CZ" sz="3600" dirty="0">
                <a:effectLst>
                  <a:outerShdw blurRad="38100" dist="38100" dir="2700000" algn="tl">
                    <a:srgbClr val="000000">
                      <a:alpha val="43137"/>
                    </a:srgbClr>
                  </a:outerShdw>
                </a:effectLst>
              </a:rPr>
              <a:t>ZŠ Kollárova, Jihlava</a:t>
            </a:r>
          </a:p>
          <a:p>
            <a:r>
              <a:rPr lang="cs-CZ" sz="3600" dirty="0">
                <a:effectLst>
                  <a:outerShdw blurRad="38100" dist="38100" dir="2700000" algn="tl">
                    <a:srgbClr val="000000">
                      <a:alpha val="43137"/>
                    </a:srgbClr>
                  </a:outerShdw>
                </a:effectLst>
              </a:rPr>
              <a:t>KM KŠSV a ŠCTM v KV</a:t>
            </a:r>
          </a:p>
          <a:p>
            <a:r>
              <a:rPr lang="cs-CZ" sz="3600" dirty="0">
                <a:effectLst>
                  <a:outerShdw blurRad="38100" dist="38100" dir="2700000" algn="tl">
                    <a:srgbClr val="000000">
                      <a:alpha val="43137"/>
                    </a:srgbClr>
                  </a:outerShdw>
                </a:effectLst>
              </a:rPr>
              <a:t>Olga </a:t>
            </a:r>
            <a:r>
              <a:rPr lang="cs-CZ" sz="3600" dirty="0" err="1">
                <a:effectLst>
                  <a:outerShdw blurRad="38100" dist="38100" dir="2700000" algn="tl">
                    <a:srgbClr val="000000">
                      <a:alpha val="43137"/>
                    </a:srgbClr>
                  </a:outerShdw>
                </a:effectLst>
              </a:rPr>
              <a:t>Policarová</a:t>
            </a:r>
            <a:r>
              <a:rPr lang="cs-CZ" sz="3600" dirty="0">
                <a:effectLst>
                  <a:outerShdw blurRad="38100" dist="38100" dir="2700000" algn="tl">
                    <a:srgbClr val="000000">
                      <a:alpha val="43137"/>
                    </a:srgbClr>
                  </a:outerShdw>
                </a:effectLst>
              </a:rPr>
              <a:t>, Jana Rybáčková, David Brychta</a:t>
            </a:r>
          </a:p>
          <a:p>
            <a:endParaRPr lang="cs-CZ" dirty="0"/>
          </a:p>
        </p:txBody>
      </p:sp>
      <p:pic>
        <p:nvPicPr>
          <p:cNvPr id="1026" name="Picture 2" descr="Logo KŠSV">
            <a:extLst>
              <a:ext uri="{FF2B5EF4-FFF2-40B4-BE49-F238E27FC236}">
                <a16:creationId xmlns:a16="http://schemas.microsoft.com/office/drawing/2014/main" id="{51E94101-D8C4-48AB-AAA6-9A28255A63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2900" y="333357"/>
            <a:ext cx="966200" cy="108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138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11D39D-5296-4FA3-869C-CDEFA2A2DC06}"/>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Šachové weby</a:t>
            </a:r>
          </a:p>
        </p:txBody>
      </p:sp>
      <p:sp>
        <p:nvSpPr>
          <p:cNvPr id="3" name="Zástupný symbol pro obsah 2">
            <a:extLst>
              <a:ext uri="{FF2B5EF4-FFF2-40B4-BE49-F238E27FC236}">
                <a16:creationId xmlns:a16="http://schemas.microsoft.com/office/drawing/2014/main" id="{33A563EF-E28D-47C5-AC07-04FC463A6D4F}"/>
              </a:ext>
            </a:extLst>
          </p:cNvPr>
          <p:cNvSpPr>
            <a:spLocks noGrp="1"/>
          </p:cNvSpPr>
          <p:nvPr>
            <p:ph idx="1"/>
          </p:nvPr>
        </p:nvSpPr>
        <p:spPr/>
        <p:txBody>
          <a:bodyPr>
            <a:normAutofit fontScale="92500" lnSpcReduction="20000"/>
          </a:bodyPr>
          <a:lstStyle/>
          <a:p>
            <a:r>
              <a:rPr lang="cs-CZ" dirty="0" err="1">
                <a:hlinkClick r:id="rId2"/>
              </a:rPr>
              <a:t>Chess-Results</a:t>
            </a:r>
            <a:r>
              <a:rPr lang="cs-CZ" dirty="0">
                <a:hlinkClick r:id="rId2"/>
              </a:rPr>
              <a:t> Server Chess-results.com – </a:t>
            </a:r>
            <a:r>
              <a:rPr lang="cs-CZ" dirty="0" err="1">
                <a:hlinkClick r:id="rId2"/>
              </a:rPr>
              <a:t>Homepage</a:t>
            </a:r>
            <a:r>
              <a:rPr lang="cs-CZ" dirty="0"/>
              <a:t> – výsledkové listiny turnajů</a:t>
            </a:r>
          </a:p>
          <a:p>
            <a:endParaRPr lang="cs-CZ" dirty="0"/>
          </a:p>
          <a:p>
            <a:pPr>
              <a:spcBef>
                <a:spcPts val="0"/>
              </a:spcBef>
            </a:pPr>
            <a:r>
              <a:rPr lang="cs-CZ" dirty="0"/>
              <a:t>My-</a:t>
            </a:r>
            <a:r>
              <a:rPr lang="cs-CZ" dirty="0" err="1"/>
              <a:t>chess</a:t>
            </a:r>
            <a:r>
              <a:rPr lang="cs-CZ" dirty="0"/>
              <a:t> </a:t>
            </a:r>
            <a:r>
              <a:rPr lang="cs-CZ" dirty="0">
                <a:hlinkClick r:id="rId3"/>
              </a:rPr>
              <a:t>https://my-chess.com</a:t>
            </a:r>
            <a:r>
              <a:rPr lang="cs-CZ" dirty="0"/>
              <a:t> (český výukový portál určen pro mladé šachisty různých úrovní, využívám v projektu Šachy do škol)</a:t>
            </a:r>
          </a:p>
          <a:p>
            <a:pPr marL="0" indent="0">
              <a:spcBef>
                <a:spcPts val="0"/>
              </a:spcBef>
              <a:buNone/>
            </a:pPr>
            <a:r>
              <a:rPr lang="cs-CZ" dirty="0">
                <a:hlinkClick r:id="rId4"/>
              </a:rPr>
              <a:t>Motivační prvky v systému My-</a:t>
            </a:r>
            <a:r>
              <a:rPr lang="cs-CZ" dirty="0" err="1">
                <a:hlinkClick r:id="rId4"/>
              </a:rPr>
              <a:t>Chess</a:t>
            </a:r>
            <a:r>
              <a:rPr lang="cs-CZ" dirty="0">
                <a:hlinkClick r:id="rId4"/>
              </a:rPr>
              <a:t> « Šachový svaz České republiky</a:t>
            </a:r>
            <a:endParaRPr lang="cs-CZ" dirty="0"/>
          </a:p>
          <a:p>
            <a:pPr marL="0" indent="0">
              <a:spcBef>
                <a:spcPts val="0"/>
              </a:spcBef>
              <a:buNone/>
            </a:pPr>
            <a:endParaRPr lang="cs-CZ" dirty="0"/>
          </a:p>
          <a:p>
            <a:r>
              <a:rPr lang="cs-CZ" dirty="0" err="1"/>
              <a:t>Lichess</a:t>
            </a:r>
            <a:r>
              <a:rPr lang="cs-CZ" dirty="0"/>
              <a:t> </a:t>
            </a:r>
            <a:r>
              <a:rPr lang="cs-CZ" dirty="0">
                <a:hlinkClick r:id="rId5"/>
              </a:rPr>
              <a:t>lichess.org  • Šachy online zdarma</a:t>
            </a:r>
            <a:r>
              <a:rPr lang="cs-CZ" dirty="0"/>
              <a:t> (otevřený internetový šachový server, možnost hrát i bez registrace, s registrací zdarma výhody; možnost i trénování)</a:t>
            </a:r>
          </a:p>
          <a:p>
            <a:pPr marL="0" indent="0">
              <a:buNone/>
            </a:pPr>
            <a:endParaRPr lang="cs-CZ" dirty="0"/>
          </a:p>
          <a:p>
            <a:r>
              <a:rPr lang="cs-CZ" dirty="0">
                <a:hlinkClick r:id="rId6"/>
              </a:rPr>
              <a:t>Chess.com - Hrát šachy online - Hry zdarma</a:t>
            </a:r>
            <a:r>
              <a:rPr lang="cs-CZ" dirty="0"/>
              <a:t> (internetový šachový server, některé funkce zdarma)</a:t>
            </a:r>
          </a:p>
        </p:txBody>
      </p:sp>
    </p:spTree>
    <p:extLst>
      <p:ext uri="{BB962C8B-B14F-4D97-AF65-F5344CB8AC3E}">
        <p14:creationId xmlns:p14="http://schemas.microsoft.com/office/powerpoint/2010/main" val="360462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539D63-6A85-43B5-A59B-6C8B316DBDDA}"/>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Šachový program (databáze, rozbor partií)</a:t>
            </a:r>
          </a:p>
        </p:txBody>
      </p:sp>
      <p:sp>
        <p:nvSpPr>
          <p:cNvPr id="3" name="Zástupný symbol pro obsah 2">
            <a:extLst>
              <a:ext uri="{FF2B5EF4-FFF2-40B4-BE49-F238E27FC236}">
                <a16:creationId xmlns:a16="http://schemas.microsoft.com/office/drawing/2014/main" id="{118617C8-5603-415C-8ACA-7F350F3732A7}"/>
              </a:ext>
            </a:extLst>
          </p:cNvPr>
          <p:cNvSpPr>
            <a:spLocks noGrp="1"/>
          </p:cNvSpPr>
          <p:nvPr>
            <p:ph idx="1"/>
          </p:nvPr>
        </p:nvSpPr>
        <p:spPr/>
        <p:txBody>
          <a:bodyPr/>
          <a:lstStyle/>
          <a:p>
            <a:r>
              <a:rPr lang="cs-CZ" dirty="0">
                <a:hlinkClick r:id="rId2"/>
              </a:rPr>
              <a:t>Šachové novinky | </a:t>
            </a:r>
            <a:r>
              <a:rPr lang="cs-CZ" dirty="0" err="1">
                <a:hlinkClick r:id="rId2"/>
              </a:rPr>
              <a:t>ChessBase</a:t>
            </a:r>
            <a:endParaRPr lang="cs-CZ" dirty="0"/>
          </a:p>
          <a:p>
            <a:r>
              <a:rPr lang="it-IT" dirty="0">
                <a:hlinkClick r:id="rId3"/>
              </a:rPr>
              <a:t>ChessBase 17 - Mega balíček - Edice 2024</a:t>
            </a:r>
            <a:endParaRPr lang="cs-CZ" dirty="0"/>
          </a:p>
        </p:txBody>
      </p:sp>
    </p:spTree>
    <p:extLst>
      <p:ext uri="{BB962C8B-B14F-4D97-AF65-F5344CB8AC3E}">
        <p14:creationId xmlns:p14="http://schemas.microsoft.com/office/powerpoint/2010/main" val="256244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B2B7FC9-001E-406D-8C0B-3E848D7FC07C}"/>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Zajímavé publikace nejen pro šachisty…</a:t>
            </a:r>
          </a:p>
        </p:txBody>
      </p:sp>
      <p:pic>
        <p:nvPicPr>
          <p:cNvPr id="1026" name="Picture 2" descr="https://app.chess.cz/eshop/wp-content/uploads/2021/11/prisada_obalka-RGB-nahled-1.jpg">
            <a:extLst>
              <a:ext uri="{FF2B5EF4-FFF2-40B4-BE49-F238E27FC236}">
                <a16:creationId xmlns:a16="http://schemas.microsoft.com/office/drawing/2014/main" id="{5F3FA32B-8183-4915-8D31-05AC7C58B0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815" y="1983153"/>
            <a:ext cx="2670908" cy="2670908"/>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a:extLst>
              <a:ext uri="{FF2B5EF4-FFF2-40B4-BE49-F238E27FC236}">
                <a16:creationId xmlns:a16="http://schemas.microsoft.com/office/drawing/2014/main" id="{50077C4B-6144-4B6A-8F24-B1A5936A115F}"/>
              </a:ext>
            </a:extLst>
          </p:cNvPr>
          <p:cNvSpPr/>
          <p:nvPr/>
        </p:nvSpPr>
        <p:spPr>
          <a:xfrm>
            <a:off x="328247" y="4817405"/>
            <a:ext cx="3290277" cy="923330"/>
          </a:xfrm>
          <a:prstGeom prst="rect">
            <a:avLst/>
          </a:prstGeom>
        </p:spPr>
        <p:txBody>
          <a:bodyPr wrap="square">
            <a:spAutoFit/>
          </a:bodyPr>
          <a:lstStyle/>
          <a:p>
            <a:r>
              <a:rPr lang="cs-CZ" dirty="0">
                <a:hlinkClick r:id="rId3"/>
              </a:rPr>
              <a:t>Ján Markoš, David Navara: Tajná přísada – </a:t>
            </a:r>
            <a:r>
              <a:rPr lang="cs-CZ" dirty="0" err="1">
                <a:hlinkClick r:id="rId3"/>
              </a:rPr>
              <a:t>Fanshop</a:t>
            </a:r>
            <a:r>
              <a:rPr lang="cs-CZ" dirty="0">
                <a:hlinkClick r:id="rId3"/>
              </a:rPr>
              <a:t> ŠSČR (chess.cz)</a:t>
            </a:r>
            <a:endParaRPr lang="cs-CZ" dirty="0"/>
          </a:p>
        </p:txBody>
      </p:sp>
      <p:pic>
        <p:nvPicPr>
          <p:cNvPr id="1028" name="Picture 4" descr="Pod hladinou - Ján Markoš | Databáze knih">
            <a:extLst>
              <a:ext uri="{FF2B5EF4-FFF2-40B4-BE49-F238E27FC236}">
                <a16:creationId xmlns:a16="http://schemas.microsoft.com/office/drawing/2014/main" id="{A78A5D58-B35A-4F07-A00F-0891D6EC57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05375" y="1862870"/>
            <a:ext cx="2381250" cy="3648075"/>
          </a:xfrm>
          <a:prstGeom prst="rect">
            <a:avLst/>
          </a:prstGeom>
          <a:noFill/>
          <a:extLst>
            <a:ext uri="{909E8E84-426E-40DD-AFC4-6F175D3DCCD1}">
              <a14:hiddenFill xmlns:a14="http://schemas.microsoft.com/office/drawing/2010/main">
                <a:solidFill>
                  <a:srgbClr val="FFFFFF"/>
                </a:solidFill>
              </a14:hiddenFill>
            </a:ext>
          </a:extLst>
        </p:spPr>
      </p:pic>
      <p:sp>
        <p:nvSpPr>
          <p:cNvPr id="6" name="Obdélník 5">
            <a:extLst>
              <a:ext uri="{FF2B5EF4-FFF2-40B4-BE49-F238E27FC236}">
                <a16:creationId xmlns:a16="http://schemas.microsoft.com/office/drawing/2014/main" id="{1EC517DA-8BEB-406D-9151-52A64D0025A5}"/>
              </a:ext>
            </a:extLst>
          </p:cNvPr>
          <p:cNvSpPr/>
          <p:nvPr/>
        </p:nvSpPr>
        <p:spPr>
          <a:xfrm>
            <a:off x="7455876" y="4587615"/>
            <a:ext cx="2883877" cy="923330"/>
          </a:xfrm>
          <a:prstGeom prst="rect">
            <a:avLst/>
          </a:prstGeom>
        </p:spPr>
        <p:txBody>
          <a:bodyPr wrap="square">
            <a:spAutoFit/>
          </a:bodyPr>
          <a:lstStyle/>
          <a:p>
            <a:r>
              <a:rPr lang="cs-CZ" dirty="0">
                <a:hlinkClick r:id="rId5"/>
              </a:rPr>
              <a:t>Šachová kniha Pod Hladinou od Jána Markoše - šachy.cz (sachy.cz)</a:t>
            </a:r>
            <a:endParaRPr lang="cs-CZ" dirty="0"/>
          </a:p>
        </p:txBody>
      </p:sp>
    </p:spTree>
    <p:extLst>
      <p:ext uri="{BB962C8B-B14F-4D97-AF65-F5344CB8AC3E}">
        <p14:creationId xmlns:p14="http://schemas.microsoft.com/office/powerpoint/2010/main" val="3150846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91E0F2-2A4B-44CF-A148-1F3537359F1A}"/>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Den s Krajem Vysočina – 8. června 2024</a:t>
            </a:r>
          </a:p>
        </p:txBody>
      </p:sp>
      <p:sp>
        <p:nvSpPr>
          <p:cNvPr id="3" name="Zástupný symbol pro obsah 2">
            <a:extLst>
              <a:ext uri="{FF2B5EF4-FFF2-40B4-BE49-F238E27FC236}">
                <a16:creationId xmlns:a16="http://schemas.microsoft.com/office/drawing/2014/main" id="{2E77405E-11FA-4D06-B5E4-0D1B4237B62B}"/>
              </a:ext>
            </a:extLst>
          </p:cNvPr>
          <p:cNvSpPr>
            <a:spLocks noGrp="1"/>
          </p:cNvSpPr>
          <p:nvPr>
            <p:ph idx="1"/>
          </p:nvPr>
        </p:nvSpPr>
        <p:spPr/>
        <p:txBody>
          <a:bodyPr>
            <a:normAutofit/>
          </a:bodyPr>
          <a:lstStyle/>
          <a:p>
            <a:r>
              <a:rPr lang="cs-CZ" dirty="0"/>
              <a:t>Sportovní areál Český mlýn v Jihlavě</a:t>
            </a:r>
          </a:p>
          <a:p>
            <a:r>
              <a:rPr lang="cs-CZ" dirty="0"/>
              <a:t>"Kraj Vysočina chystá v areálu </a:t>
            </a:r>
            <a:r>
              <a:rPr lang="cs-CZ" b="1" dirty="0"/>
              <a:t>Český mlýn v Jihlavě v sobotu 8. června 2024</a:t>
            </a:r>
            <a:r>
              <a:rPr lang="cs-CZ" dirty="0"/>
              <a:t> odpoledne plné zábavy, pohybu a dobré hudby. Od 15 do 20:30 hodin ožije areál přehlídkou sportů, které si bude moci každý vyzkoušet. Tréninkem biatlonové střelby provede děti krajský maskot Zajíc. Veřejnost se může těšit na nabídku dobrého jídla včetně lokálních produktů, na rukodělné workshopy a koncert kapely </a:t>
            </a:r>
            <a:r>
              <a:rPr lang="cs-CZ" dirty="0" err="1"/>
              <a:t>Zatrestband</a:t>
            </a:r>
            <a:r>
              <a:rPr lang="cs-CZ" dirty="0"/>
              <a:t> s kapelníkem Petrem Píšou."</a:t>
            </a:r>
          </a:p>
          <a:p>
            <a:pPr marL="0" indent="0">
              <a:buNone/>
            </a:pPr>
            <a:endParaRPr lang="cs-CZ" dirty="0"/>
          </a:p>
          <a:p>
            <a:endParaRPr lang="cs-CZ" dirty="0"/>
          </a:p>
        </p:txBody>
      </p:sp>
    </p:spTree>
    <p:extLst>
      <p:ext uri="{BB962C8B-B14F-4D97-AF65-F5344CB8AC3E}">
        <p14:creationId xmlns:p14="http://schemas.microsoft.com/office/powerpoint/2010/main" val="3058417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0DBD54-8B70-403B-9F9F-FF0930513D42}"/>
              </a:ext>
            </a:extLst>
          </p:cNvPr>
          <p:cNvSpPr>
            <a:spLocks noGrp="1"/>
          </p:cNvSpPr>
          <p:nvPr>
            <p:ph type="title"/>
          </p:nvPr>
        </p:nvSpPr>
        <p:spPr/>
        <p:txBody>
          <a:bodyPr/>
          <a:lstStyle/>
          <a:p>
            <a:pPr algn="ctr"/>
            <a:r>
              <a:rPr lang="cs-CZ" b="1" dirty="0">
                <a:effectLst>
                  <a:outerShdw blurRad="38100" dist="38100" dir="2700000" algn="tl">
                    <a:srgbClr val="000000">
                      <a:alpha val="43137"/>
                    </a:srgbClr>
                  </a:outerShdw>
                </a:effectLst>
              </a:rPr>
              <a:t>Odkazy na videa:</a:t>
            </a:r>
          </a:p>
        </p:txBody>
      </p:sp>
      <p:sp>
        <p:nvSpPr>
          <p:cNvPr id="3" name="Zástupný symbol pro obsah 2">
            <a:extLst>
              <a:ext uri="{FF2B5EF4-FFF2-40B4-BE49-F238E27FC236}">
                <a16:creationId xmlns:a16="http://schemas.microsoft.com/office/drawing/2014/main" id="{4C931CFB-17D8-4C11-A933-D602D60218CD}"/>
              </a:ext>
            </a:extLst>
          </p:cNvPr>
          <p:cNvSpPr>
            <a:spLocks noGrp="1"/>
          </p:cNvSpPr>
          <p:nvPr>
            <p:ph idx="1"/>
          </p:nvPr>
        </p:nvSpPr>
        <p:spPr/>
        <p:txBody>
          <a:bodyPr/>
          <a:lstStyle/>
          <a:p>
            <a:r>
              <a:rPr lang="cs-CZ" dirty="0"/>
              <a:t>FM Michal Novotný: </a:t>
            </a:r>
            <a:r>
              <a:rPr lang="cs-CZ" dirty="0">
                <a:hlinkClick r:id="rId2"/>
              </a:rPr>
              <a:t>Přednáška FM Michala Novotného na téma Mladý šachista – </a:t>
            </a:r>
            <a:r>
              <a:rPr lang="cs-CZ" dirty="0" err="1">
                <a:hlinkClick r:id="rId2"/>
              </a:rPr>
              <a:t>YouTube</a:t>
            </a:r>
            <a:endParaRPr lang="cs-CZ" dirty="0"/>
          </a:p>
          <a:p>
            <a:r>
              <a:rPr lang="cs-CZ" dirty="0"/>
              <a:t>GM Robert </a:t>
            </a:r>
            <a:r>
              <a:rPr lang="cs-CZ" dirty="0" err="1"/>
              <a:t>Cvek</a:t>
            </a:r>
            <a:r>
              <a:rPr lang="cs-CZ" dirty="0"/>
              <a:t>: </a:t>
            </a:r>
            <a:r>
              <a:rPr lang="cs-CZ" dirty="0">
                <a:hlinkClick r:id="rId3"/>
              </a:rPr>
              <a:t>Přednáška velmistra Roberta </a:t>
            </a:r>
            <a:r>
              <a:rPr lang="cs-CZ" dirty="0" err="1">
                <a:hlinkClick r:id="rId3"/>
              </a:rPr>
              <a:t>Cveka</a:t>
            </a:r>
            <a:r>
              <a:rPr lang="cs-CZ" dirty="0">
                <a:hlinkClick r:id="rId3"/>
              </a:rPr>
              <a:t> - Psychika mladého šachisty (a nejen jeho) (youtube.com)</a:t>
            </a:r>
            <a:endParaRPr lang="cs-CZ" dirty="0"/>
          </a:p>
        </p:txBody>
      </p:sp>
    </p:spTree>
    <p:extLst>
      <p:ext uri="{BB962C8B-B14F-4D97-AF65-F5344CB8AC3E}">
        <p14:creationId xmlns:p14="http://schemas.microsoft.com/office/powerpoint/2010/main" val="1169357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583E53-A448-43BC-82EC-D77C2A0B9B1D}"/>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Diskuze</a:t>
            </a:r>
            <a:r>
              <a:rPr lang="cs-CZ" dirty="0"/>
              <a:t>…</a:t>
            </a:r>
          </a:p>
        </p:txBody>
      </p:sp>
    </p:spTree>
    <p:extLst>
      <p:ext uri="{BB962C8B-B14F-4D97-AF65-F5344CB8AC3E}">
        <p14:creationId xmlns:p14="http://schemas.microsoft.com/office/powerpoint/2010/main" val="3474846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CE684F-422D-4388-934F-95D6BC95C039}"/>
              </a:ext>
            </a:extLst>
          </p:cNvPr>
          <p:cNvSpPr>
            <a:spLocks noGrp="1"/>
          </p:cNvSpPr>
          <p:nvPr>
            <p:ph type="title"/>
          </p:nvPr>
        </p:nvSpPr>
        <p:spPr/>
        <p:txBody>
          <a:bodyPr>
            <a:normAutofit/>
          </a:bodyPr>
          <a:lstStyle/>
          <a:p>
            <a:pPr algn="ctr"/>
            <a:r>
              <a:rPr lang="cs-CZ" sz="6000" b="1" u="sng" dirty="0">
                <a:effectLst>
                  <a:outerShdw blurRad="38100" dist="38100" dir="2700000" algn="tl">
                    <a:srgbClr val="000000">
                      <a:alpha val="43137"/>
                    </a:srgbClr>
                  </a:outerShdw>
                </a:effectLst>
              </a:rPr>
              <a:t>Dílčí témata:</a:t>
            </a:r>
          </a:p>
        </p:txBody>
      </p:sp>
      <p:sp>
        <p:nvSpPr>
          <p:cNvPr id="3" name="Zástupný symbol pro obsah 2">
            <a:extLst>
              <a:ext uri="{FF2B5EF4-FFF2-40B4-BE49-F238E27FC236}">
                <a16:creationId xmlns:a16="http://schemas.microsoft.com/office/drawing/2014/main" id="{8FEDF07C-F6EB-45B9-8683-520DD20D9F9B}"/>
              </a:ext>
            </a:extLst>
          </p:cNvPr>
          <p:cNvSpPr>
            <a:spLocks noGrp="1"/>
          </p:cNvSpPr>
          <p:nvPr>
            <p:ph idx="1"/>
          </p:nvPr>
        </p:nvSpPr>
        <p:spPr/>
        <p:txBody>
          <a:bodyPr/>
          <a:lstStyle/>
          <a:p>
            <a:pPr lvl="0"/>
            <a:r>
              <a:rPr lang="cs-CZ" sz="4000" b="1" dirty="0">
                <a:effectLst>
                  <a:outerShdw blurRad="38100" dist="38100" dir="2700000" algn="tl">
                    <a:srgbClr val="000000">
                      <a:alpha val="43137"/>
                    </a:srgbClr>
                  </a:outerShdw>
                </a:effectLst>
              </a:rPr>
              <a:t>vybíráme letní turnaj, projekt podpory</a:t>
            </a:r>
          </a:p>
          <a:p>
            <a:pPr lvl="0"/>
            <a:r>
              <a:rPr lang="cs-CZ" sz="4000" b="1" dirty="0">
                <a:effectLst>
                  <a:outerShdw blurRad="38100" dist="38100" dir="2700000" algn="tl">
                    <a:srgbClr val="000000">
                      <a:alpha val="43137"/>
                    </a:srgbClr>
                  </a:outerShdw>
                </a:effectLst>
              </a:rPr>
              <a:t>šachové tábory</a:t>
            </a:r>
          </a:p>
          <a:p>
            <a:pPr lvl="0"/>
            <a:r>
              <a:rPr lang="cs-CZ" sz="4000" b="1" dirty="0">
                <a:effectLst>
                  <a:outerShdw blurRad="38100" dist="38100" dir="2700000" algn="tl">
                    <a:srgbClr val="000000">
                      <a:alpha val="43137"/>
                    </a:srgbClr>
                  </a:outerShdw>
                </a:effectLst>
              </a:rPr>
              <a:t>změny v soustředění ŠCTM v KV </a:t>
            </a:r>
          </a:p>
          <a:p>
            <a:pPr lvl="0"/>
            <a:r>
              <a:rPr lang="cs-CZ" sz="4000" b="1" dirty="0">
                <a:effectLst>
                  <a:outerShdw blurRad="38100" dist="38100" dir="2700000" algn="tl">
                    <a:srgbClr val="000000">
                      <a:alpha val="43137"/>
                    </a:srgbClr>
                  </a:outerShdw>
                </a:effectLst>
              </a:rPr>
              <a:t>pohled trenéra (nasazování do turnajů, Elo, trénování o prázdninách, aktivní odpočinek)</a:t>
            </a:r>
          </a:p>
          <a:p>
            <a:pPr lvl="0"/>
            <a:r>
              <a:rPr lang="cs-CZ" sz="4000" b="1" dirty="0">
                <a:effectLst>
                  <a:outerShdw blurRad="38100" dist="38100" dir="2700000" algn="tl">
                    <a:srgbClr val="000000">
                      <a:alpha val="43137"/>
                    </a:srgbClr>
                  </a:outerShdw>
                </a:effectLst>
              </a:rPr>
              <a:t>diskuze</a:t>
            </a:r>
          </a:p>
          <a:p>
            <a:pPr marL="0" indent="0">
              <a:buNone/>
            </a:pPr>
            <a:endParaRPr lang="cs-CZ" dirty="0"/>
          </a:p>
        </p:txBody>
      </p:sp>
    </p:spTree>
    <p:extLst>
      <p:ext uri="{BB962C8B-B14F-4D97-AF65-F5344CB8AC3E}">
        <p14:creationId xmlns:p14="http://schemas.microsoft.com/office/powerpoint/2010/main" val="291387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DA34F6-5B34-4A52-A21F-B69436FC63FE}"/>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Vybíráme letní turnaj</a:t>
            </a:r>
          </a:p>
        </p:txBody>
      </p:sp>
      <p:sp>
        <p:nvSpPr>
          <p:cNvPr id="3" name="Zástupný symbol pro obsah 2">
            <a:extLst>
              <a:ext uri="{FF2B5EF4-FFF2-40B4-BE49-F238E27FC236}">
                <a16:creationId xmlns:a16="http://schemas.microsoft.com/office/drawing/2014/main" id="{6068FDA0-FDAD-4524-B8F5-08F611D03680}"/>
              </a:ext>
            </a:extLst>
          </p:cNvPr>
          <p:cNvSpPr>
            <a:spLocks noGrp="1"/>
          </p:cNvSpPr>
          <p:nvPr>
            <p:ph idx="1"/>
          </p:nvPr>
        </p:nvSpPr>
        <p:spPr>
          <a:xfrm>
            <a:off x="838200" y="1825625"/>
            <a:ext cx="10515600" cy="4351338"/>
          </a:xfrm>
        </p:spPr>
        <p:txBody>
          <a:bodyPr/>
          <a:lstStyle/>
          <a:p>
            <a:r>
              <a:rPr lang="cs-CZ" dirty="0"/>
              <a:t>Nepřeberné množství různých turnajů v ČR i v zahraničí (vyjet i mimo Kraj Vysočina)</a:t>
            </a:r>
          </a:p>
          <a:p>
            <a:r>
              <a:rPr lang="cs-CZ" dirty="0"/>
              <a:t>Kde hledat - odkazy: 	</a:t>
            </a:r>
            <a:r>
              <a:rPr lang="cs-CZ" dirty="0">
                <a:hlinkClick r:id="rId2"/>
              </a:rPr>
              <a:t>www.chess.cz</a:t>
            </a:r>
            <a:endParaRPr lang="cs-CZ" dirty="0"/>
          </a:p>
          <a:p>
            <a:pPr marL="0" indent="0">
              <a:buNone/>
            </a:pPr>
            <a:r>
              <a:rPr lang="cs-CZ" dirty="0"/>
              <a:t>				</a:t>
            </a:r>
            <a:r>
              <a:rPr lang="cs-CZ" dirty="0">
                <a:hlinkClick r:id="rId3"/>
              </a:rPr>
              <a:t>www.chess-results.com</a:t>
            </a:r>
            <a:endParaRPr lang="cs-CZ" dirty="0"/>
          </a:p>
          <a:p>
            <a:r>
              <a:rPr lang="cs-CZ" dirty="0"/>
              <a:t>Délka turnaje (rapid, blesk, vážný šach), dostupnost, cena, výkonnost šachisty</a:t>
            </a:r>
          </a:p>
          <a:p>
            <a:r>
              <a:rPr lang="cs-CZ" dirty="0"/>
              <a:t>Konzultace s trenérem vhodná / žádoucí</a:t>
            </a:r>
          </a:p>
          <a:p>
            <a:r>
              <a:rPr lang="cs-CZ" dirty="0"/>
              <a:t>Startovní listina (nasazení v turnaji)</a:t>
            </a:r>
          </a:p>
          <a:p>
            <a:endParaRPr lang="cs-CZ" dirty="0"/>
          </a:p>
          <a:p>
            <a:pPr marL="0" indent="0">
              <a:buNone/>
            </a:pPr>
            <a:endParaRPr lang="cs-CZ" dirty="0"/>
          </a:p>
        </p:txBody>
      </p:sp>
    </p:spTree>
    <p:extLst>
      <p:ext uri="{BB962C8B-B14F-4D97-AF65-F5344CB8AC3E}">
        <p14:creationId xmlns:p14="http://schemas.microsoft.com/office/powerpoint/2010/main" val="417948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11D39D-5296-4FA3-869C-CDEFA2A2DC06}"/>
              </a:ext>
            </a:extLst>
          </p:cNvPr>
          <p:cNvSpPr>
            <a:spLocks noGrp="1"/>
          </p:cNvSpPr>
          <p:nvPr>
            <p:ph type="title"/>
          </p:nvPr>
        </p:nvSpPr>
        <p:spPr/>
        <p:txBody>
          <a:bodyPr/>
          <a:lstStyle/>
          <a:p>
            <a:pPr algn="ctr"/>
            <a:r>
              <a:rPr lang="cs-CZ" b="1" dirty="0">
                <a:effectLst>
                  <a:outerShdw blurRad="38100" dist="38100" dir="2700000" algn="tl">
                    <a:srgbClr val="000000">
                      <a:alpha val="43137"/>
                    </a:srgbClr>
                  </a:outerShdw>
                </a:effectLst>
              </a:rPr>
              <a:t>Nabídka letních šachových turnajů:</a:t>
            </a:r>
          </a:p>
        </p:txBody>
      </p:sp>
      <p:graphicFrame>
        <p:nvGraphicFramePr>
          <p:cNvPr id="4" name="Zástupný symbol pro obsah 3">
            <a:extLst>
              <a:ext uri="{FF2B5EF4-FFF2-40B4-BE49-F238E27FC236}">
                <a16:creationId xmlns:a16="http://schemas.microsoft.com/office/drawing/2014/main" id="{36F027D0-30BE-4A0E-954C-97FF23592570}"/>
              </a:ext>
            </a:extLst>
          </p:cNvPr>
          <p:cNvGraphicFramePr>
            <a:graphicFrameLocks noGrp="1"/>
          </p:cNvGraphicFramePr>
          <p:nvPr>
            <p:ph idx="1"/>
            <p:extLst>
              <p:ext uri="{D42A27DB-BD31-4B8C-83A1-F6EECF244321}">
                <p14:modId xmlns:p14="http://schemas.microsoft.com/office/powerpoint/2010/main" val="413980794"/>
              </p:ext>
            </p:extLst>
          </p:nvPr>
        </p:nvGraphicFramePr>
        <p:xfrm>
          <a:off x="648070" y="1544715"/>
          <a:ext cx="10946168" cy="4702840"/>
        </p:xfrm>
        <a:graphic>
          <a:graphicData uri="http://schemas.openxmlformats.org/drawingml/2006/table">
            <a:tbl>
              <a:tblPr firstRow="1" bandRow="1">
                <a:tableStyleId>{5C22544A-7EE6-4342-B048-85BDC9FD1C3A}</a:tableStyleId>
              </a:tblPr>
              <a:tblGrid>
                <a:gridCol w="2006353">
                  <a:extLst>
                    <a:ext uri="{9D8B030D-6E8A-4147-A177-3AD203B41FA5}">
                      <a16:colId xmlns:a16="http://schemas.microsoft.com/office/drawing/2014/main" val="1205804196"/>
                    </a:ext>
                  </a:extLst>
                </a:gridCol>
                <a:gridCol w="8939815">
                  <a:extLst>
                    <a:ext uri="{9D8B030D-6E8A-4147-A177-3AD203B41FA5}">
                      <a16:colId xmlns:a16="http://schemas.microsoft.com/office/drawing/2014/main" val="3519828550"/>
                    </a:ext>
                  </a:extLst>
                </a:gridCol>
              </a:tblGrid>
              <a:tr h="618520">
                <a:tc>
                  <a:txBody>
                    <a:bodyPr/>
                    <a:lstStyle/>
                    <a:p>
                      <a:pPr algn="ctr"/>
                      <a:r>
                        <a:rPr lang="cs-CZ" sz="3200" dirty="0"/>
                        <a:t>Termín:</a:t>
                      </a:r>
                    </a:p>
                  </a:txBody>
                  <a:tcPr/>
                </a:tc>
                <a:tc>
                  <a:txBody>
                    <a:bodyPr/>
                    <a:lstStyle/>
                    <a:p>
                      <a:pPr algn="ctr"/>
                      <a:r>
                        <a:rPr lang="cs-CZ" sz="3200" dirty="0"/>
                        <a:t>Turnaj + odkaz:</a:t>
                      </a:r>
                    </a:p>
                  </a:txBody>
                  <a:tcPr/>
                </a:tc>
                <a:extLst>
                  <a:ext uri="{0D108BD9-81ED-4DB2-BD59-A6C34878D82A}">
                    <a16:rowId xmlns:a16="http://schemas.microsoft.com/office/drawing/2014/main" val="1421083267"/>
                  </a:ext>
                </a:extLst>
              </a:tr>
              <a:tr h="618520">
                <a:tc>
                  <a:txBody>
                    <a:bodyPr/>
                    <a:lstStyle/>
                    <a:p>
                      <a:pPr algn="ctr"/>
                      <a:r>
                        <a:rPr lang="cs-CZ" sz="2000" dirty="0"/>
                        <a:t>22. 6. – 30. 6.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kern="1200" dirty="0">
                          <a:solidFill>
                            <a:schemeClr val="dk1"/>
                          </a:solidFill>
                          <a:effectLst/>
                          <a:latin typeface="+mn-lt"/>
                          <a:ea typeface="+mn-ea"/>
                          <a:cs typeface="+mn-cs"/>
                        </a:rPr>
                        <a:t>Znojemská Rotunda, rapid i vážný šach.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000" u="sng" kern="1200" dirty="0">
                          <a:solidFill>
                            <a:schemeClr val="dk1"/>
                          </a:solidFill>
                          <a:effectLst/>
                          <a:latin typeface="+mn-lt"/>
                          <a:ea typeface="+mn-ea"/>
                          <a:cs typeface="+mn-cs"/>
                          <a:hlinkClick r:id="rId2"/>
                        </a:rPr>
                        <a:t>https://www.chess.cz/znojemska-rotunda-open-2024/</a:t>
                      </a:r>
                      <a:endParaRPr lang="cs-CZ" sz="2000" u="sng" kern="1200" dirty="0">
                        <a:solidFill>
                          <a:schemeClr val="dk1"/>
                        </a:solidFill>
                        <a:effectLst/>
                        <a:latin typeface="+mn-lt"/>
                        <a:ea typeface="+mn-ea"/>
                        <a:cs typeface="+mn-cs"/>
                      </a:endParaRPr>
                    </a:p>
                  </a:txBody>
                  <a:tcPr/>
                </a:tc>
                <a:extLst>
                  <a:ext uri="{0D108BD9-81ED-4DB2-BD59-A6C34878D82A}">
                    <a16:rowId xmlns:a16="http://schemas.microsoft.com/office/drawing/2014/main" val="119451564"/>
                  </a:ext>
                </a:extLst>
              </a:tr>
              <a:tr h="6185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kern="1200" dirty="0">
                          <a:solidFill>
                            <a:schemeClr val="dk1"/>
                          </a:solidFill>
                          <a:effectLst/>
                          <a:latin typeface="+mn-lt"/>
                          <a:ea typeface="+mn-ea"/>
                          <a:cs typeface="+mn-cs"/>
                        </a:rPr>
                        <a:t>29. 6. – 6. 7. </a:t>
                      </a:r>
                    </a:p>
                  </a:txBody>
                  <a:tcPr/>
                </a:tc>
                <a:tc>
                  <a:txBody>
                    <a:bodyPr/>
                    <a:lstStyle/>
                    <a:p>
                      <a:r>
                        <a:rPr lang="cs-CZ" sz="2000" kern="1200" dirty="0">
                          <a:solidFill>
                            <a:schemeClr val="dk1"/>
                          </a:solidFill>
                          <a:effectLst/>
                          <a:latin typeface="+mn-lt"/>
                          <a:ea typeface="+mn-ea"/>
                          <a:cs typeface="+mn-cs"/>
                        </a:rPr>
                        <a:t>Open Říčany </a:t>
                      </a:r>
                    </a:p>
                    <a:p>
                      <a:r>
                        <a:rPr lang="cs-CZ" sz="2000" u="sng" kern="1200" dirty="0">
                          <a:solidFill>
                            <a:schemeClr val="dk1"/>
                          </a:solidFill>
                          <a:effectLst/>
                          <a:latin typeface="+mn-lt"/>
                          <a:ea typeface="+mn-ea"/>
                          <a:cs typeface="+mn-cs"/>
                          <a:hlinkClick r:id="rId3"/>
                        </a:rPr>
                        <a:t>https://www.openricany.cz/</a:t>
                      </a:r>
                      <a:endParaRPr lang="cs-CZ" sz="2000" kern="1200" dirty="0">
                        <a:solidFill>
                          <a:schemeClr val="dk1"/>
                        </a:solidFill>
                        <a:effectLst/>
                        <a:latin typeface="+mn-lt"/>
                        <a:ea typeface="+mn-ea"/>
                        <a:cs typeface="+mn-cs"/>
                      </a:endParaRPr>
                    </a:p>
                  </a:txBody>
                  <a:tcPr/>
                </a:tc>
                <a:extLst>
                  <a:ext uri="{0D108BD9-81ED-4DB2-BD59-A6C34878D82A}">
                    <a16:rowId xmlns:a16="http://schemas.microsoft.com/office/drawing/2014/main" val="452329350"/>
                  </a:ext>
                </a:extLst>
              </a:tr>
              <a:tr h="3391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kern="1200" dirty="0">
                          <a:solidFill>
                            <a:schemeClr val="dk1"/>
                          </a:solidFill>
                          <a:effectLst/>
                          <a:latin typeface="+mn-lt"/>
                          <a:ea typeface="+mn-ea"/>
                          <a:cs typeface="+mn-cs"/>
                        </a:rPr>
                        <a:t>29. 6. - 7. 7.  </a:t>
                      </a:r>
                    </a:p>
                  </a:txBody>
                  <a:tcPr/>
                </a:tc>
                <a:tc>
                  <a:txBody>
                    <a:bodyPr/>
                    <a:lstStyle/>
                    <a:p>
                      <a:r>
                        <a:rPr lang="cs-CZ" sz="2000" dirty="0"/>
                        <a:t>Šachový festival (turnaje A, B)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800" u="sng" kern="1200" dirty="0">
                          <a:solidFill>
                            <a:schemeClr val="dk1"/>
                          </a:solidFill>
                          <a:effectLst/>
                          <a:latin typeface="+mn-lt"/>
                          <a:ea typeface="+mn-ea"/>
                          <a:cs typeface="+mn-cs"/>
                          <a:hlinkClick r:id="rId4"/>
                        </a:rPr>
                        <a:t>https://www.qcc.cz/index.php/sachovy-festival-ceske-budejovice</a:t>
                      </a:r>
                      <a:endParaRPr lang="cs-CZ" sz="1800" u="sng" kern="1200" dirty="0">
                        <a:solidFill>
                          <a:schemeClr val="dk1"/>
                        </a:solidFill>
                        <a:effectLst/>
                        <a:latin typeface="+mn-lt"/>
                        <a:ea typeface="+mn-ea"/>
                        <a:cs typeface="+mn-cs"/>
                      </a:endParaRPr>
                    </a:p>
                  </a:txBody>
                  <a:tcPr/>
                </a:tc>
                <a:extLst>
                  <a:ext uri="{0D108BD9-81ED-4DB2-BD59-A6C34878D82A}">
                    <a16:rowId xmlns:a16="http://schemas.microsoft.com/office/drawing/2014/main" val="690210730"/>
                  </a:ext>
                </a:extLst>
              </a:tr>
              <a:tr h="139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kern="1200" dirty="0">
                          <a:solidFill>
                            <a:schemeClr val="dk1"/>
                          </a:solidFill>
                          <a:effectLst/>
                          <a:latin typeface="+mn-lt"/>
                          <a:ea typeface="+mn-ea"/>
                          <a:cs typeface="+mn-cs"/>
                        </a:rPr>
                        <a:t>29. 6. - 7. 7.</a:t>
                      </a:r>
                    </a:p>
                    <a:p>
                      <a:pPr algn="ctr"/>
                      <a:endParaRPr lang="cs-CZ" sz="2000" dirty="0"/>
                    </a:p>
                  </a:txBody>
                  <a:tcPr/>
                </a:tc>
                <a:tc>
                  <a:txBody>
                    <a:bodyPr/>
                    <a:lstStyle/>
                    <a:p>
                      <a:r>
                        <a:rPr lang="cs-CZ" sz="2000" kern="1200" dirty="0">
                          <a:solidFill>
                            <a:schemeClr val="dk1"/>
                          </a:solidFill>
                          <a:effectLst/>
                          <a:latin typeface="+mn-lt"/>
                          <a:ea typeface="+mn-ea"/>
                          <a:cs typeface="+mn-cs"/>
                        </a:rPr>
                        <a:t>Open Klatovy (hodně dětí – je to </a:t>
                      </a:r>
                      <a:r>
                        <a:rPr lang="cs-CZ" sz="2000" kern="1200" dirty="0" err="1">
                          <a:solidFill>
                            <a:schemeClr val="dk1"/>
                          </a:solidFill>
                          <a:effectLst/>
                          <a:latin typeface="+mn-lt"/>
                          <a:ea typeface="+mn-ea"/>
                          <a:cs typeface="+mn-cs"/>
                        </a:rPr>
                        <a:t>scouting</a:t>
                      </a:r>
                      <a:r>
                        <a:rPr lang="cs-CZ" sz="2000" kern="1200" dirty="0">
                          <a:solidFill>
                            <a:schemeClr val="dk1"/>
                          </a:solidFill>
                          <a:effectLst/>
                          <a:latin typeface="+mn-lt"/>
                          <a:ea typeface="+mn-ea"/>
                          <a:cs typeface="+mn-cs"/>
                        </a:rPr>
                        <a:t> turnaj pro Čechy)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800" u="sng" kern="1200" dirty="0">
                          <a:solidFill>
                            <a:schemeClr val="dk1"/>
                          </a:solidFill>
                          <a:effectLst/>
                          <a:latin typeface="+mn-lt"/>
                          <a:ea typeface="+mn-ea"/>
                          <a:cs typeface="+mn-cs"/>
                          <a:hlinkClick r:id="rId5"/>
                        </a:rPr>
                        <a:t>https://www.openklatovy.cz/openklatovy/fr.asp?tab=sachykt&amp;id=675&amp;burl=&amp;pt=UV</a:t>
                      </a:r>
                      <a:endParaRPr lang="cs-CZ" sz="2000" u="sng" kern="1200" dirty="0">
                        <a:solidFill>
                          <a:schemeClr val="dk1"/>
                        </a:solidFill>
                        <a:effectLst/>
                        <a:latin typeface="+mn-lt"/>
                        <a:ea typeface="+mn-ea"/>
                        <a:cs typeface="+mn-cs"/>
                      </a:endParaRPr>
                    </a:p>
                  </a:txBody>
                  <a:tcPr/>
                </a:tc>
                <a:extLst>
                  <a:ext uri="{0D108BD9-81ED-4DB2-BD59-A6C34878D82A}">
                    <a16:rowId xmlns:a16="http://schemas.microsoft.com/office/drawing/2014/main" val="1310467394"/>
                  </a:ext>
                </a:extLst>
              </a:tr>
              <a:tr h="618520">
                <a:tc>
                  <a:txBody>
                    <a:bodyPr/>
                    <a:lstStyle/>
                    <a:p>
                      <a:pPr algn="ctr"/>
                      <a:endParaRPr lang="cs-CZ" sz="2000" dirty="0"/>
                    </a:p>
                    <a:p>
                      <a:pPr algn="ctr"/>
                      <a:endParaRPr lang="cs-CZ" sz="2000" dirty="0"/>
                    </a:p>
                    <a:p>
                      <a:pPr algn="ctr"/>
                      <a:r>
                        <a:rPr lang="cs-CZ" sz="2000" dirty="0"/>
                        <a:t>19. 7.</a:t>
                      </a:r>
                    </a:p>
                    <a:p>
                      <a:pPr algn="ctr"/>
                      <a:r>
                        <a:rPr lang="cs-CZ" sz="2000" dirty="0"/>
                        <a:t>20. 7. – 27. 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kern="1200" dirty="0">
                          <a:solidFill>
                            <a:schemeClr val="dk1"/>
                          </a:solidFill>
                          <a:effectLst/>
                          <a:latin typeface="+mn-lt"/>
                          <a:ea typeface="+mn-ea"/>
                          <a:cs typeface="+mn-cs"/>
                        </a:rPr>
                        <a:t>Czech Open 2024 Pardubice</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000" u="sng" kern="1200" dirty="0">
                          <a:solidFill>
                            <a:schemeClr val="dk1"/>
                          </a:solidFill>
                          <a:effectLst/>
                          <a:latin typeface="+mn-lt"/>
                          <a:ea typeface="+mn-ea"/>
                          <a:cs typeface="+mn-cs"/>
                          <a:hlinkClick r:id="rId6"/>
                        </a:rPr>
                        <a:t>https://www.czechopen.net/</a:t>
                      </a:r>
                      <a:endParaRPr lang="cs-CZ" sz="2000" u="sng"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000" u="none" kern="1200" dirty="0">
                          <a:solidFill>
                            <a:schemeClr val="dk1"/>
                          </a:solidFill>
                          <a:effectLst/>
                          <a:latin typeface="+mn-lt"/>
                          <a:ea typeface="+mn-ea"/>
                          <a:cs typeface="+mn-cs"/>
                        </a:rPr>
                        <a:t>Open družstev mládeže </a:t>
                      </a:r>
                      <a:r>
                        <a:rPr lang="cs-CZ" sz="2000" dirty="0">
                          <a:hlinkClick r:id="rId7"/>
                        </a:rPr>
                        <a:t>F – Turnaj družstev mládeže | Czech Open 2024</a:t>
                      </a:r>
                      <a:endParaRPr lang="cs-CZ" sz="2000" u="none"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000" dirty="0">
                          <a:hlinkClick r:id="rId8"/>
                        </a:rPr>
                        <a:t>C – Ratingový open | Czech Open 2024</a:t>
                      </a:r>
                      <a:endParaRPr lang="cs-CZ" sz="2000" u="none" kern="1200" dirty="0">
                        <a:solidFill>
                          <a:schemeClr val="dk1"/>
                        </a:solidFill>
                        <a:effectLst/>
                        <a:latin typeface="+mn-lt"/>
                        <a:ea typeface="+mn-ea"/>
                        <a:cs typeface="+mn-cs"/>
                      </a:endParaRPr>
                    </a:p>
                  </a:txBody>
                  <a:tcPr/>
                </a:tc>
                <a:extLst>
                  <a:ext uri="{0D108BD9-81ED-4DB2-BD59-A6C34878D82A}">
                    <a16:rowId xmlns:a16="http://schemas.microsoft.com/office/drawing/2014/main" val="3516570613"/>
                  </a:ext>
                </a:extLst>
              </a:tr>
            </a:tbl>
          </a:graphicData>
        </a:graphic>
      </p:graphicFrame>
    </p:spTree>
    <p:extLst>
      <p:ext uri="{BB962C8B-B14F-4D97-AF65-F5344CB8AC3E}">
        <p14:creationId xmlns:p14="http://schemas.microsoft.com/office/powerpoint/2010/main" val="370086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Zástupný symbol pro obsah 5">
            <a:extLst>
              <a:ext uri="{FF2B5EF4-FFF2-40B4-BE49-F238E27FC236}">
                <a16:creationId xmlns:a16="http://schemas.microsoft.com/office/drawing/2014/main" id="{45DF14E5-CC19-45FD-B7C1-27CB2AA296F7}"/>
              </a:ext>
            </a:extLst>
          </p:cNvPr>
          <p:cNvGraphicFramePr>
            <a:graphicFrameLocks noGrp="1"/>
          </p:cNvGraphicFramePr>
          <p:nvPr>
            <p:ph idx="1"/>
            <p:extLst>
              <p:ext uri="{D42A27DB-BD31-4B8C-83A1-F6EECF244321}">
                <p14:modId xmlns:p14="http://schemas.microsoft.com/office/powerpoint/2010/main" val="3726590535"/>
              </p:ext>
            </p:extLst>
          </p:nvPr>
        </p:nvGraphicFramePr>
        <p:xfrm>
          <a:off x="731667" y="467359"/>
          <a:ext cx="10747158" cy="3394698"/>
        </p:xfrm>
        <a:graphic>
          <a:graphicData uri="http://schemas.openxmlformats.org/drawingml/2006/table">
            <a:tbl>
              <a:tblPr firstRow="1" bandRow="1">
                <a:tableStyleId>{5C22544A-7EE6-4342-B048-85BDC9FD1C3A}</a:tableStyleId>
              </a:tblPr>
              <a:tblGrid>
                <a:gridCol w="2064799">
                  <a:extLst>
                    <a:ext uri="{9D8B030D-6E8A-4147-A177-3AD203B41FA5}">
                      <a16:colId xmlns:a16="http://schemas.microsoft.com/office/drawing/2014/main" val="286953563"/>
                    </a:ext>
                  </a:extLst>
                </a:gridCol>
                <a:gridCol w="8682359">
                  <a:extLst>
                    <a:ext uri="{9D8B030D-6E8A-4147-A177-3AD203B41FA5}">
                      <a16:colId xmlns:a16="http://schemas.microsoft.com/office/drawing/2014/main" val="2244771272"/>
                    </a:ext>
                  </a:extLst>
                </a:gridCol>
              </a:tblGrid>
              <a:tr h="518062">
                <a:tc>
                  <a:txBody>
                    <a:bodyPr/>
                    <a:lstStyle/>
                    <a:p>
                      <a:r>
                        <a:rPr lang="cs-CZ" sz="3200" dirty="0"/>
                        <a:t>Termín:</a:t>
                      </a:r>
                    </a:p>
                  </a:txBody>
                  <a:tcPr/>
                </a:tc>
                <a:tc>
                  <a:txBody>
                    <a:bodyPr/>
                    <a:lstStyle/>
                    <a:p>
                      <a:r>
                        <a:rPr lang="cs-CZ" sz="3200" dirty="0"/>
                        <a:t>Turnaj + odkaz:</a:t>
                      </a:r>
                    </a:p>
                  </a:txBody>
                  <a:tcPr/>
                </a:tc>
                <a:extLst>
                  <a:ext uri="{0D108BD9-81ED-4DB2-BD59-A6C34878D82A}">
                    <a16:rowId xmlns:a16="http://schemas.microsoft.com/office/drawing/2014/main" val="2229255730"/>
                  </a:ext>
                </a:extLst>
              </a:tr>
              <a:tr h="4105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1800" kern="1200" dirty="0">
                          <a:solidFill>
                            <a:schemeClr val="dk1"/>
                          </a:solidFill>
                          <a:effectLst/>
                          <a:latin typeface="+mn-lt"/>
                          <a:ea typeface="+mn-ea"/>
                          <a:cs typeface="+mn-cs"/>
                        </a:rPr>
                        <a:t>4. 7. - 7.7.2024</a:t>
                      </a:r>
                    </a:p>
                  </a:txBody>
                  <a:tcPr/>
                </a:tc>
                <a:tc>
                  <a:txBody>
                    <a:bodyPr/>
                    <a:lstStyle/>
                    <a:p>
                      <a:r>
                        <a:rPr lang="cs-CZ" sz="1800" kern="1200" dirty="0">
                          <a:solidFill>
                            <a:schemeClr val="dk1"/>
                          </a:solidFill>
                          <a:effectLst/>
                          <a:latin typeface="+mn-lt"/>
                          <a:ea typeface="+mn-ea"/>
                          <a:cs typeface="+mn-cs"/>
                        </a:rPr>
                        <a:t>Open Žďár nad Sázavou</a:t>
                      </a:r>
                    </a:p>
                    <a:p>
                      <a:r>
                        <a:rPr lang="cs-CZ" dirty="0">
                          <a:hlinkClick r:id="rId2"/>
                        </a:rPr>
                        <a:t>Open-Žďár-2024-propozice.pdf (chess.cz)</a:t>
                      </a:r>
                      <a:endParaRPr lang="cs-CZ" sz="1800" kern="1200" dirty="0">
                        <a:solidFill>
                          <a:schemeClr val="dk1"/>
                        </a:solidFill>
                        <a:effectLst/>
                        <a:latin typeface="+mn-lt"/>
                        <a:ea typeface="+mn-ea"/>
                        <a:cs typeface="+mn-cs"/>
                      </a:endParaRPr>
                    </a:p>
                  </a:txBody>
                  <a:tcPr/>
                </a:tc>
                <a:extLst>
                  <a:ext uri="{0D108BD9-81ED-4DB2-BD59-A6C34878D82A}">
                    <a16:rowId xmlns:a16="http://schemas.microsoft.com/office/drawing/2014/main" val="1606958840"/>
                  </a:ext>
                </a:extLst>
              </a:tr>
              <a:tr h="725166">
                <a:tc>
                  <a:txBody>
                    <a:bodyPr/>
                    <a:lstStyle/>
                    <a:p>
                      <a:pPr algn="ctr"/>
                      <a:r>
                        <a:rPr lang="cs-CZ" dirty="0"/>
                        <a:t>2. – 9. 8. 2024</a:t>
                      </a:r>
                    </a:p>
                  </a:txBody>
                  <a:tcPr/>
                </a:tc>
                <a:tc>
                  <a:txBody>
                    <a:bodyPr/>
                    <a:lstStyle/>
                    <a:p>
                      <a:r>
                        <a:rPr lang="cs-CZ" sz="1800" b="0" i="0" u="none" strike="noStrike" kern="1200" dirty="0">
                          <a:solidFill>
                            <a:schemeClr val="tx1"/>
                          </a:solidFill>
                          <a:effectLst/>
                          <a:latin typeface="+mn-lt"/>
                          <a:ea typeface="+mn-ea"/>
                          <a:cs typeface="+mn-cs"/>
                        </a:rPr>
                        <a:t>XI. OPEN LETNÍ PRAHA</a:t>
                      </a:r>
                    </a:p>
                    <a:p>
                      <a:r>
                        <a:rPr lang="cs-CZ" dirty="0">
                          <a:hlinkClick r:id="rId3"/>
                        </a:rPr>
                        <a:t>Open Letní Praha - </a:t>
                      </a:r>
                      <a:r>
                        <a:rPr lang="cs-CZ" dirty="0" err="1">
                          <a:hlinkClick r:id="rId3"/>
                        </a:rPr>
                        <a:t>Czechtour</a:t>
                      </a:r>
                      <a:r>
                        <a:rPr lang="cs-CZ" dirty="0">
                          <a:hlinkClick r:id="rId3"/>
                        </a:rPr>
                        <a:t> - série šachových turnajů</a:t>
                      </a:r>
                      <a:endParaRPr lang="cs-CZ" b="0" u="none" dirty="0">
                        <a:solidFill>
                          <a:schemeClr val="tx1"/>
                        </a:solidFill>
                      </a:endParaRPr>
                    </a:p>
                  </a:txBody>
                  <a:tcPr/>
                </a:tc>
                <a:extLst>
                  <a:ext uri="{0D108BD9-81ED-4DB2-BD59-A6C34878D82A}">
                    <a16:rowId xmlns:a16="http://schemas.microsoft.com/office/drawing/2014/main" val="3089137065"/>
                  </a:ext>
                </a:extLst>
              </a:tr>
              <a:tr h="725166">
                <a:tc>
                  <a:txBody>
                    <a:bodyPr/>
                    <a:lstStyle/>
                    <a:p>
                      <a:pPr algn="ctr"/>
                      <a:r>
                        <a:rPr lang="cs-CZ" dirty="0"/>
                        <a:t>9. – 17. 8. 2024</a:t>
                      </a:r>
                    </a:p>
                  </a:txBody>
                  <a:tcPr/>
                </a:tc>
                <a:tc>
                  <a:txBody>
                    <a:bodyPr/>
                    <a:lstStyle/>
                    <a:p>
                      <a:r>
                        <a:rPr lang="cs-CZ" dirty="0"/>
                        <a:t>XXV. OLOMOUCKÉ ŠACHOVÉ LÉTO</a:t>
                      </a:r>
                    </a:p>
                    <a:p>
                      <a:r>
                        <a:rPr lang="cs-CZ" dirty="0">
                          <a:hlinkClick r:id="rId4"/>
                        </a:rPr>
                        <a:t>Olomoucké šachové léto - </a:t>
                      </a:r>
                      <a:r>
                        <a:rPr lang="cs-CZ" dirty="0" err="1">
                          <a:hlinkClick r:id="rId4"/>
                        </a:rPr>
                        <a:t>Czechtour</a:t>
                      </a:r>
                      <a:r>
                        <a:rPr lang="cs-CZ" dirty="0">
                          <a:hlinkClick r:id="rId4"/>
                        </a:rPr>
                        <a:t> - série šachových turnajů</a:t>
                      </a:r>
                      <a:endParaRPr lang="cs-CZ" dirty="0"/>
                    </a:p>
                  </a:txBody>
                  <a:tcPr/>
                </a:tc>
                <a:extLst>
                  <a:ext uri="{0D108BD9-81ED-4DB2-BD59-A6C34878D82A}">
                    <a16:rowId xmlns:a16="http://schemas.microsoft.com/office/drawing/2014/main" val="3971597053"/>
                  </a:ext>
                </a:extLst>
              </a:tr>
              <a:tr h="725166">
                <a:tc>
                  <a:txBody>
                    <a:bodyPr/>
                    <a:lstStyle/>
                    <a:p>
                      <a:pPr algn="ctr"/>
                      <a:r>
                        <a:rPr lang="cs-CZ" dirty="0"/>
                        <a:t>16. – 24. 8. 2024</a:t>
                      </a:r>
                    </a:p>
                  </a:txBody>
                  <a:tcPr/>
                </a:tc>
                <a:tc>
                  <a:txBody>
                    <a:bodyPr/>
                    <a:lstStyle/>
                    <a:p>
                      <a:r>
                        <a:rPr lang="cs-CZ" dirty="0"/>
                        <a:t>OPEN Staré Město 2024</a:t>
                      </a:r>
                    </a:p>
                    <a:p>
                      <a:r>
                        <a:rPr lang="cs-CZ" dirty="0">
                          <a:hlinkClick r:id="rId5"/>
                        </a:rPr>
                        <a:t>FIDE Open Staré </a:t>
                      </a:r>
                      <a:r>
                        <a:rPr lang="cs-CZ" dirty="0" err="1">
                          <a:hlinkClick r:id="rId5"/>
                        </a:rPr>
                        <a:t>Mesto</a:t>
                      </a:r>
                      <a:r>
                        <a:rPr lang="cs-CZ" dirty="0">
                          <a:hlinkClick r:id="rId5"/>
                        </a:rPr>
                        <a:t> 2024 (hitech.cz)</a:t>
                      </a:r>
                      <a:endParaRPr lang="cs-CZ" dirty="0"/>
                    </a:p>
                  </a:txBody>
                  <a:tcPr/>
                </a:tc>
                <a:extLst>
                  <a:ext uri="{0D108BD9-81ED-4DB2-BD59-A6C34878D82A}">
                    <a16:rowId xmlns:a16="http://schemas.microsoft.com/office/drawing/2014/main" val="1406397937"/>
                  </a:ext>
                </a:extLst>
              </a:tr>
            </a:tbl>
          </a:graphicData>
        </a:graphic>
      </p:graphicFrame>
    </p:spTree>
    <p:extLst>
      <p:ext uri="{BB962C8B-B14F-4D97-AF65-F5344CB8AC3E}">
        <p14:creationId xmlns:p14="http://schemas.microsoft.com/office/powerpoint/2010/main" val="68349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E1D27A-582E-4F77-A0CA-C860F7DBE928}"/>
              </a:ext>
            </a:extLst>
          </p:cNvPr>
          <p:cNvSpPr>
            <a:spLocks noGrp="1"/>
          </p:cNvSpPr>
          <p:nvPr>
            <p:ph type="title"/>
          </p:nvPr>
        </p:nvSpPr>
        <p:spPr/>
        <p:txBody>
          <a:bodyPr/>
          <a:lstStyle/>
          <a:p>
            <a:r>
              <a:rPr lang="cs-CZ" b="1" dirty="0" err="1">
                <a:effectLst>
                  <a:outerShdw blurRad="38100" dist="38100" dir="2700000" algn="tl">
                    <a:srgbClr val="000000">
                      <a:alpha val="43137"/>
                    </a:srgbClr>
                  </a:outerShdw>
                </a:effectLst>
              </a:rPr>
              <a:t>Rapidové</a:t>
            </a:r>
            <a:r>
              <a:rPr lang="cs-CZ" b="1" dirty="0">
                <a:effectLst>
                  <a:outerShdw blurRad="38100" dist="38100" dir="2700000" algn="tl">
                    <a:srgbClr val="000000">
                      <a:alpha val="43137"/>
                    </a:srgbClr>
                  </a:outerShdw>
                </a:effectLst>
              </a:rPr>
              <a:t> turnaje i pro začátečníky</a:t>
            </a:r>
          </a:p>
        </p:txBody>
      </p:sp>
      <p:sp>
        <p:nvSpPr>
          <p:cNvPr id="3" name="Zástupný symbol pro obsah 2">
            <a:extLst>
              <a:ext uri="{FF2B5EF4-FFF2-40B4-BE49-F238E27FC236}">
                <a16:creationId xmlns:a16="http://schemas.microsoft.com/office/drawing/2014/main" id="{B6CBA244-C14F-485C-B37D-CF2267254575}"/>
              </a:ext>
            </a:extLst>
          </p:cNvPr>
          <p:cNvSpPr>
            <a:spLocks noGrp="1"/>
          </p:cNvSpPr>
          <p:nvPr>
            <p:ph idx="1"/>
          </p:nvPr>
        </p:nvSpPr>
        <p:spPr>
          <a:xfrm>
            <a:off x="838200" y="1514168"/>
            <a:ext cx="10515600" cy="5152103"/>
          </a:xfrm>
        </p:spPr>
        <p:txBody>
          <a:bodyPr/>
          <a:lstStyle/>
          <a:p>
            <a:pPr>
              <a:buFontTx/>
              <a:buChar char="-"/>
            </a:pPr>
            <a:r>
              <a:rPr lang="cs-CZ" dirty="0">
                <a:effectLst>
                  <a:outerShdw blurRad="38100" dist="38100" dir="2700000" algn="tl">
                    <a:srgbClr val="000000">
                      <a:alpha val="43137"/>
                    </a:srgbClr>
                  </a:outerShdw>
                </a:effectLst>
              </a:rPr>
              <a:t>Turnaj O šachového krále </a:t>
            </a:r>
            <a:r>
              <a:rPr lang="cs-CZ" dirty="0" err="1">
                <a:effectLst>
                  <a:outerShdw blurRad="38100" dist="38100" dir="2700000" algn="tl">
                    <a:srgbClr val="000000">
                      <a:alpha val="43137"/>
                    </a:srgbClr>
                  </a:outerShdw>
                </a:effectLst>
              </a:rPr>
              <a:t>Bbéčka</a:t>
            </a:r>
            <a:r>
              <a:rPr lang="cs-CZ" dirty="0">
                <a:effectLst>
                  <a:outerShdw blurRad="38100" dist="38100" dir="2700000" algn="tl">
                    <a:srgbClr val="000000">
                      <a:alpha val="43137"/>
                    </a:srgbClr>
                  </a:outerShdw>
                </a:effectLst>
              </a:rPr>
              <a:t>: </a:t>
            </a:r>
            <a:r>
              <a:rPr lang="cs-CZ" dirty="0">
                <a:hlinkClick r:id="rId2"/>
              </a:rPr>
              <a:t>Aktuality - Bowling Brno - 20 bowlingových drah, restaurace, </a:t>
            </a:r>
            <a:r>
              <a:rPr lang="cs-CZ" dirty="0" err="1">
                <a:hlinkClick r:id="rId2"/>
              </a:rPr>
              <a:t>beach</a:t>
            </a:r>
            <a:r>
              <a:rPr lang="cs-CZ" dirty="0">
                <a:hlinkClick r:id="rId2"/>
              </a:rPr>
              <a:t> volejbal, </a:t>
            </a:r>
            <a:r>
              <a:rPr lang="cs-CZ" dirty="0" err="1">
                <a:hlinkClick r:id="rId2"/>
              </a:rPr>
              <a:t>adventure</a:t>
            </a:r>
            <a:r>
              <a:rPr lang="cs-CZ" dirty="0">
                <a:hlinkClick r:id="rId2"/>
              </a:rPr>
              <a:t> golf, golfový simulátor</a:t>
            </a:r>
            <a:endParaRPr lang="cs-CZ" dirty="0"/>
          </a:p>
          <a:p>
            <a:pPr>
              <a:buFontTx/>
              <a:buChar char="-"/>
            </a:pPr>
            <a:r>
              <a:rPr lang="cs-CZ" dirty="0"/>
              <a:t>Turnaj O pelhřimovského pěšce: </a:t>
            </a:r>
            <a:r>
              <a:rPr lang="cs-CZ" dirty="0">
                <a:hlinkClick r:id="rId3"/>
              </a:rPr>
              <a:t>PP-propozice-2024.pdf (chess.cz)</a:t>
            </a:r>
            <a:endParaRPr lang="cs-CZ" dirty="0"/>
          </a:p>
          <a:p>
            <a:pPr>
              <a:buFontTx/>
              <a:buChar char="-"/>
            </a:pPr>
            <a:r>
              <a:rPr lang="cs-CZ" dirty="0"/>
              <a:t>Turnaj PORG Open A, B: </a:t>
            </a:r>
            <a:r>
              <a:rPr lang="cs-CZ" dirty="0">
                <a:hlinkClick r:id="rId4"/>
              </a:rPr>
              <a:t>PORG Open | Šachový klub Dopravní podnik Praha (skdp.cz)</a:t>
            </a:r>
            <a:endParaRPr lang="cs-CZ" dirty="0"/>
          </a:p>
          <a:p>
            <a:pPr marL="0" indent="0">
              <a:buNone/>
            </a:pPr>
            <a:endParaRPr lang="cs-CZ" dirty="0"/>
          </a:p>
          <a:p>
            <a:endParaRPr lang="cs-CZ" dirty="0"/>
          </a:p>
        </p:txBody>
      </p:sp>
    </p:spTree>
    <p:extLst>
      <p:ext uri="{BB962C8B-B14F-4D97-AF65-F5344CB8AC3E}">
        <p14:creationId xmlns:p14="http://schemas.microsoft.com/office/powerpoint/2010/main" val="1629400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65A146-44F6-4EDB-8974-D7ACA632B890}"/>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Šachové tábory</a:t>
            </a:r>
          </a:p>
        </p:txBody>
      </p:sp>
      <p:sp>
        <p:nvSpPr>
          <p:cNvPr id="3" name="Zástupný symbol pro obsah 2">
            <a:extLst>
              <a:ext uri="{FF2B5EF4-FFF2-40B4-BE49-F238E27FC236}">
                <a16:creationId xmlns:a16="http://schemas.microsoft.com/office/drawing/2014/main" id="{A39B2610-282E-4B8E-8B1F-62DC6C4FF9ED}"/>
              </a:ext>
            </a:extLst>
          </p:cNvPr>
          <p:cNvSpPr>
            <a:spLocks noGrp="1"/>
          </p:cNvSpPr>
          <p:nvPr>
            <p:ph idx="1"/>
          </p:nvPr>
        </p:nvSpPr>
        <p:spPr>
          <a:xfrm>
            <a:off x="680883" y="1402837"/>
            <a:ext cx="10515600" cy="5090037"/>
          </a:xfrm>
        </p:spPr>
        <p:txBody>
          <a:bodyPr>
            <a:normAutofit/>
          </a:bodyPr>
          <a:lstStyle/>
          <a:p>
            <a:pPr>
              <a:buFontTx/>
              <a:buChar char="-"/>
            </a:pPr>
            <a:r>
              <a:rPr lang="cs-CZ" dirty="0"/>
              <a:t>Tábor pro talentované šachisty Domašov </a:t>
            </a:r>
          </a:p>
          <a:p>
            <a:pPr>
              <a:buFontTx/>
              <a:buChar char="-"/>
            </a:pPr>
            <a:r>
              <a:rPr lang="cs-CZ" dirty="0"/>
              <a:t>Letní šachový tábor Vřesovice</a:t>
            </a:r>
          </a:p>
          <a:p>
            <a:pPr>
              <a:buFontTx/>
              <a:buChar char="-"/>
            </a:pPr>
            <a:r>
              <a:rPr lang="cs-CZ" dirty="0"/>
              <a:t>44. letní šachový tábor </a:t>
            </a:r>
            <a:r>
              <a:rPr lang="cs-CZ" dirty="0" err="1"/>
              <a:t>Palučiny</a:t>
            </a:r>
            <a:endParaRPr lang="cs-CZ" dirty="0"/>
          </a:p>
          <a:p>
            <a:pPr>
              <a:buFontTx/>
              <a:buChar char="-"/>
            </a:pPr>
            <a:r>
              <a:rPr lang="cs-CZ" dirty="0"/>
              <a:t>Letní šachový tábor Plasy</a:t>
            </a:r>
          </a:p>
        </p:txBody>
      </p:sp>
    </p:spTree>
    <p:extLst>
      <p:ext uri="{BB962C8B-B14F-4D97-AF65-F5344CB8AC3E}">
        <p14:creationId xmlns:p14="http://schemas.microsoft.com/office/powerpoint/2010/main" val="4162791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B5BEDB-8F2E-469A-99F8-7A6A45678BE8}"/>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Změny v soustředění ŠCTM v KV</a:t>
            </a:r>
          </a:p>
        </p:txBody>
      </p:sp>
      <p:sp>
        <p:nvSpPr>
          <p:cNvPr id="3" name="Zástupný symbol pro obsah 2">
            <a:extLst>
              <a:ext uri="{FF2B5EF4-FFF2-40B4-BE49-F238E27FC236}">
                <a16:creationId xmlns:a16="http://schemas.microsoft.com/office/drawing/2014/main" id="{E6717398-C62C-4024-8E2D-513F85B019B1}"/>
              </a:ext>
            </a:extLst>
          </p:cNvPr>
          <p:cNvSpPr>
            <a:spLocks noGrp="1"/>
          </p:cNvSpPr>
          <p:nvPr>
            <p:ph idx="1"/>
          </p:nvPr>
        </p:nvSpPr>
        <p:spPr>
          <a:xfrm>
            <a:off x="838200" y="1690688"/>
            <a:ext cx="10515600" cy="4802188"/>
          </a:xfrm>
        </p:spPr>
        <p:txBody>
          <a:bodyPr>
            <a:normAutofit/>
          </a:bodyPr>
          <a:lstStyle/>
          <a:p>
            <a:r>
              <a:rPr lang="cs-CZ" dirty="0"/>
              <a:t>soustředění jsou koncipována pro děti s Elo 1750 a nižší, s ročníkem narození 2008 a mladší (přihlásit se mohou i starší hráči s vyšším Elo, ale musí počítat s tím, že soustředění na ně nebude zaměřeno); </a:t>
            </a:r>
            <a:r>
              <a:rPr lang="cs-CZ" i="1" u="sng" dirty="0"/>
              <a:t>důvody:</a:t>
            </a:r>
            <a:r>
              <a:rPr lang="cs-CZ" i="1" dirty="0"/>
              <a:t> inspirace projektem </a:t>
            </a:r>
            <a:r>
              <a:rPr lang="cs-CZ" i="1" dirty="0" err="1"/>
              <a:t>Scouting</a:t>
            </a:r>
            <a:r>
              <a:rPr lang="cs-CZ" i="1" dirty="0"/>
              <a:t> ŠSČR, velké rozpětí výkonnosti mezi dětmi ve velkých skupinách, individuální příprava aktivních starších mládežníků</a:t>
            </a:r>
          </a:p>
          <a:p>
            <a:pPr marL="0" indent="0">
              <a:buNone/>
            </a:pPr>
            <a:endParaRPr lang="cs-CZ" i="1" dirty="0"/>
          </a:p>
          <a:p>
            <a:r>
              <a:rPr lang="cs-CZ" dirty="0"/>
              <a:t>každý měsíc – online nebo prezenční (ta budu zpoplatněna částkami: hráč s LT 100 Kč hráč bez LT 200 Kč)</a:t>
            </a:r>
          </a:p>
          <a:p>
            <a:pPr marL="0" indent="0">
              <a:buNone/>
            </a:pPr>
            <a:endParaRPr lang="cs-CZ" dirty="0"/>
          </a:p>
        </p:txBody>
      </p:sp>
    </p:spTree>
    <p:extLst>
      <p:ext uri="{BB962C8B-B14F-4D97-AF65-F5344CB8AC3E}">
        <p14:creationId xmlns:p14="http://schemas.microsoft.com/office/powerpoint/2010/main" val="20331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270658-81DF-49BC-83C3-A2B38E8CE2E4}"/>
              </a:ext>
            </a:extLst>
          </p:cNvPr>
          <p:cNvSpPr>
            <a:spLocks noGrp="1"/>
          </p:cNvSpPr>
          <p:nvPr>
            <p:ph type="title"/>
          </p:nvPr>
        </p:nvSpPr>
        <p:spPr>
          <a:xfrm>
            <a:off x="838200" y="452761"/>
            <a:ext cx="10515600" cy="1429305"/>
          </a:xfrm>
        </p:spPr>
        <p:txBody>
          <a:bodyPr>
            <a:normAutofit fontScale="90000"/>
          </a:bodyPr>
          <a:lstStyle/>
          <a:p>
            <a:pPr algn="ctr"/>
            <a:r>
              <a:rPr lang="cs-CZ" b="1" dirty="0">
                <a:effectLst>
                  <a:outerShdw blurRad="38100" dist="38100" dir="2700000" algn="tl">
                    <a:srgbClr val="000000">
                      <a:alpha val="43137"/>
                    </a:srgbClr>
                  </a:outerShdw>
                </a:effectLst>
              </a:rPr>
              <a:t>Pohled trenéra (nasazování do turnajů, Elo, trénování o prázdninách, aktivní odpočinek)</a:t>
            </a:r>
            <a:br>
              <a:rPr lang="cs-CZ" b="1" dirty="0">
                <a:effectLst>
                  <a:outerShdw blurRad="38100" dist="38100" dir="2700000" algn="tl">
                    <a:srgbClr val="000000">
                      <a:alpha val="43137"/>
                    </a:srgbClr>
                  </a:outerShdw>
                </a:effectLst>
              </a:rPr>
            </a:br>
            <a:endParaRPr lang="cs-CZ" b="1" dirty="0">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AAC9705A-21CA-4CC7-B671-41485ACEC293}"/>
              </a:ext>
            </a:extLst>
          </p:cNvPr>
          <p:cNvSpPr>
            <a:spLocks noGrp="1"/>
          </p:cNvSpPr>
          <p:nvPr>
            <p:ph idx="1"/>
          </p:nvPr>
        </p:nvSpPr>
        <p:spPr>
          <a:xfrm>
            <a:off x="838200" y="1811045"/>
            <a:ext cx="10515600" cy="4365917"/>
          </a:xfrm>
        </p:spPr>
        <p:txBody>
          <a:bodyPr>
            <a:normAutofit/>
          </a:bodyPr>
          <a:lstStyle/>
          <a:p>
            <a:r>
              <a:rPr lang="cs-CZ" dirty="0"/>
              <a:t>Trenér – rodič	</a:t>
            </a:r>
          </a:p>
          <a:p>
            <a:r>
              <a:rPr lang="cs-CZ" dirty="0"/>
              <a:t>Způsob hry (např. hraje rychle! – co s tím?)</a:t>
            </a:r>
          </a:p>
          <a:p>
            <a:r>
              <a:rPr lang="cs-CZ" dirty="0"/>
              <a:t>Rozbor odehrané partie – jak, kde, pomocí čeho?</a:t>
            </a:r>
          </a:p>
          <a:p>
            <a:r>
              <a:rPr lang="cs-CZ" dirty="0"/>
              <a:t>Zapisování partií ve zkrácených tempech? Proč?</a:t>
            </a:r>
          </a:p>
          <a:p>
            <a:r>
              <a:rPr lang="cs-CZ" dirty="0"/>
              <a:t>Dětské turnaje / turnaje dospělých</a:t>
            </a:r>
          </a:p>
          <a:p>
            <a:r>
              <a:rPr lang="cs-CZ" dirty="0"/>
              <a:t>Nutnost aktivního vyhledávání novinek na stránkách KŠSV a ŠSČR!</a:t>
            </a:r>
          </a:p>
          <a:p>
            <a:endParaRPr lang="cs-CZ" dirty="0"/>
          </a:p>
        </p:txBody>
      </p:sp>
    </p:spTree>
    <p:extLst>
      <p:ext uri="{BB962C8B-B14F-4D97-AF65-F5344CB8AC3E}">
        <p14:creationId xmlns:p14="http://schemas.microsoft.com/office/powerpoint/2010/main" val="181837463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942</Words>
  <Application>Microsoft Office PowerPoint</Application>
  <PresentationFormat>Širokoúhlá obrazovka</PresentationFormat>
  <Paragraphs>97</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„Máme doma malého šachistu/šachistku 2“ </vt:lpstr>
      <vt:lpstr>Dílčí témata:</vt:lpstr>
      <vt:lpstr>Vybíráme letní turnaj</vt:lpstr>
      <vt:lpstr>Nabídka letních šachových turnajů:</vt:lpstr>
      <vt:lpstr>Prezentace aplikace PowerPoint</vt:lpstr>
      <vt:lpstr>Rapidové turnaje i pro začátečníky</vt:lpstr>
      <vt:lpstr>Šachové tábory</vt:lpstr>
      <vt:lpstr>Změny v soustředění ŠCTM v KV</vt:lpstr>
      <vt:lpstr>Pohled trenéra (nasazování do turnajů, Elo, trénování o prázdninách, aktivní odpočinek) </vt:lpstr>
      <vt:lpstr>Šachové weby</vt:lpstr>
      <vt:lpstr>Šachový program (databáze, rozbor partií)</vt:lpstr>
      <vt:lpstr>Zajímavé publikace nejen pro šachisty…</vt:lpstr>
      <vt:lpstr>Den s Krajem Vysočina – 8. června 2024</vt:lpstr>
      <vt:lpstr>Odkazy na videa:</vt:lpstr>
      <vt:lpstr>Diskuze…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„Máme doma malého šachistu/šachistu“</dc:title>
  <dc:creator>Mgr. Rybáčková Jana</dc:creator>
  <cp:lastModifiedBy>Mgr. Rybáčková Jana</cp:lastModifiedBy>
  <cp:revision>32</cp:revision>
  <dcterms:created xsi:type="dcterms:W3CDTF">2024-02-12T19:28:57Z</dcterms:created>
  <dcterms:modified xsi:type="dcterms:W3CDTF">2024-05-08T14:04:49Z</dcterms:modified>
</cp:coreProperties>
</file>